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3"/>
    <p:sldMasterId id="214748373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oboto Mono Medium"/>
      <p:regular r:id="rId31"/>
      <p:bold r:id="rId32"/>
      <p:italic r:id="rId33"/>
      <p:boldItalic r:id="rId34"/>
    </p:embeddedFont>
    <p:embeddedFont>
      <p:font typeface="Roboto"/>
      <p:regular r:id="rId35"/>
      <p:bold r:id="rId36"/>
      <p:italic r:id="rId37"/>
      <p:boldItalic r:id="rId38"/>
    </p:embeddedFont>
    <p:embeddedFont>
      <p:font typeface="Google Sans"/>
      <p:regular r:id="rId39"/>
      <p:bold r:id="rId40"/>
      <p:italic r:id="rId41"/>
      <p:boldItalic r:id="rId42"/>
    </p:embeddedFont>
    <p:embeddedFont>
      <p:font typeface="Google Sans Medium"/>
      <p:regular r:id="rId43"/>
      <p:bold r:id="rId44"/>
      <p:italic r:id="rId45"/>
      <p:boldItalic r:id="rId46"/>
    </p:embeddedFont>
    <p:embeddedFont>
      <p:font typeface="Helvetica Neue Light"/>
      <p:regular r:id="rId47"/>
      <p:bold r:id="rId48"/>
      <p:italic r:id="rId49"/>
      <p:boldItalic r:id="rId50"/>
    </p:embeddedFont>
    <p:embeddedFont>
      <p:font typeface="Roboto Mono"/>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GoogleSans-bold.fntdata"/><Relationship Id="rId42" Type="http://schemas.openxmlformats.org/officeDocument/2006/relationships/font" Target="fonts/GoogleSans-boldItalic.fntdata"/><Relationship Id="rId41" Type="http://schemas.openxmlformats.org/officeDocument/2006/relationships/font" Target="fonts/GoogleSans-italic.fntdata"/><Relationship Id="rId44" Type="http://schemas.openxmlformats.org/officeDocument/2006/relationships/font" Target="fonts/GoogleSansMedium-bold.fntdata"/><Relationship Id="rId43" Type="http://schemas.openxmlformats.org/officeDocument/2006/relationships/font" Target="fonts/GoogleSansMedium-regular.fntdata"/><Relationship Id="rId46" Type="http://schemas.openxmlformats.org/officeDocument/2006/relationships/font" Target="fonts/GoogleSansMedium-boldItalic.fntdata"/><Relationship Id="rId45" Type="http://schemas.openxmlformats.org/officeDocument/2006/relationships/font" Target="fonts/GoogleSansMedium-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HelveticaNeueLight-bold.fntdata"/><Relationship Id="rId47" Type="http://schemas.openxmlformats.org/officeDocument/2006/relationships/font" Target="fonts/HelveticaNeueLight-regular.fntdata"/><Relationship Id="rId49" Type="http://schemas.openxmlformats.org/officeDocument/2006/relationships/font" Target="fonts/HelveticaNeueLigh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Medium-regular.fntdata"/><Relationship Id="rId30" Type="http://schemas.openxmlformats.org/officeDocument/2006/relationships/slide" Target="slides/slide25.xml"/><Relationship Id="rId33" Type="http://schemas.openxmlformats.org/officeDocument/2006/relationships/font" Target="fonts/RobotoMonoMedium-italic.fntdata"/><Relationship Id="rId32" Type="http://schemas.openxmlformats.org/officeDocument/2006/relationships/font" Target="fonts/RobotoMonoMedium-bold.fntdata"/><Relationship Id="rId35" Type="http://schemas.openxmlformats.org/officeDocument/2006/relationships/font" Target="fonts/Roboto-regular.fntdata"/><Relationship Id="rId34" Type="http://schemas.openxmlformats.org/officeDocument/2006/relationships/font" Target="fonts/RobotoMonoMedium-boldItalic.fntdata"/><Relationship Id="rId37" Type="http://schemas.openxmlformats.org/officeDocument/2006/relationships/font" Target="fonts/Roboto-italic.fntdata"/><Relationship Id="rId36" Type="http://schemas.openxmlformats.org/officeDocument/2006/relationships/font" Target="fonts/Roboto-bold.fntdata"/><Relationship Id="rId39" Type="http://schemas.openxmlformats.org/officeDocument/2006/relationships/font" Target="fonts/GoogleSans-regular.fntdata"/><Relationship Id="rId38" Type="http://schemas.openxmlformats.org/officeDocument/2006/relationships/font" Target="fonts/Robo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Mono-regular.fntdata"/><Relationship Id="rId50" Type="http://schemas.openxmlformats.org/officeDocument/2006/relationships/font" Target="fonts/HelveticaNeueLight-boldItalic.fntdata"/><Relationship Id="rId53" Type="http://schemas.openxmlformats.org/officeDocument/2006/relationships/font" Target="fonts/RobotoMono-italic.fntdata"/><Relationship Id="rId52" Type="http://schemas.openxmlformats.org/officeDocument/2006/relationships/font" Target="fonts/RobotoMono-bold.fntdata"/><Relationship Id="rId11" Type="http://schemas.openxmlformats.org/officeDocument/2006/relationships/slide" Target="slides/slide6.xml"/><Relationship Id="rId10" Type="http://schemas.openxmlformats.org/officeDocument/2006/relationships/slide" Target="slides/slide5.xml"/><Relationship Id="rId54" Type="http://schemas.openxmlformats.org/officeDocument/2006/relationships/font" Target="fonts/RobotoMon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3.png>
</file>

<file path=ppt/media/image14.png>
</file>

<file path=ppt/media/image15.png>
</file>

<file path=ppt/media/image2.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64171af298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64171af298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Google's Grain library, a powerful tool for handling data loading specifically designed for JAX. If you're coming from PyTorch and starting to build models with JAX and the new Flax NNX API, you know that efficient data pipelines are critical, especially when using accelerators like GPUs or TPUs. JAX's speed can easily be bottlenecked by slow data input, so Grain aims to solve this. We'll cover what Grain is, its core components, how to use its APIs, and how it integrates into a typical JAX/Flax NNX workflow.</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364171af298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364171af298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Finally, we instantiate the </a:t>
            </a:r>
            <a:r>
              <a:rPr lang="en" sz="1300">
                <a:solidFill>
                  <a:schemeClr val="dk1"/>
                </a:solidFill>
                <a:latin typeface="Roboto Mono Medium"/>
                <a:ea typeface="Roboto Mono Medium"/>
                <a:cs typeface="Roboto Mono Medium"/>
                <a:sym typeface="Roboto Mono Medium"/>
              </a:rPr>
              <a:t>DataLoader</a:t>
            </a:r>
            <a:r>
              <a:rPr lang="en" sz="1300">
                <a:solidFill>
                  <a:schemeClr val="dk1"/>
                </a:solidFill>
              </a:rPr>
              <a:t>, passing these pieces and starting with </a:t>
            </a:r>
            <a:r>
              <a:rPr lang="en" sz="1300">
                <a:solidFill>
                  <a:schemeClr val="dk1"/>
                </a:solidFill>
                <a:latin typeface="Roboto Mono Medium"/>
                <a:ea typeface="Roboto Mono Medium"/>
                <a:cs typeface="Roboto Mono Medium"/>
                <a:sym typeface="Roboto Mono Medium"/>
              </a:rPr>
              <a:t>worker_count=0</a:t>
            </a:r>
            <a:r>
              <a:rPr lang="en" sz="1300">
                <a:solidFill>
                  <a:schemeClr val="dk1"/>
                </a:solidFill>
              </a:rPr>
              <a:t> for easy debugging with a single worker.  We also set </a:t>
            </a:r>
            <a:r>
              <a:rPr lang="en" sz="1300">
                <a:solidFill>
                  <a:schemeClr val="dk1"/>
                </a:solidFill>
                <a:latin typeface="Roboto Mono Medium"/>
                <a:ea typeface="Roboto Mono Medium"/>
                <a:cs typeface="Roboto Mono Medium"/>
                <a:sym typeface="Roboto Mono Medium"/>
              </a:rPr>
              <a:t>num_threads=0</a:t>
            </a:r>
            <a:r>
              <a:rPr lang="en" sz="1300">
                <a:solidFill>
                  <a:schemeClr val="dk1"/>
                </a:solidFill>
              </a:rPr>
              <a:t> when the dataset is already in memory to avoid thread prefetching.</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364171af298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364171af298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Using the </a:t>
            </a:r>
            <a:r>
              <a:rPr lang="en" sz="1300">
                <a:latin typeface="Roboto Mono Medium"/>
                <a:ea typeface="Roboto Mono Medium"/>
                <a:cs typeface="Roboto Mono Medium"/>
                <a:sym typeface="Roboto Mono Medium"/>
              </a:rPr>
              <a:t>DataLoader</a:t>
            </a:r>
            <a:r>
              <a:rPr lang="en" sz="1300"/>
              <a:t> is standard Python: get an iterator with </a:t>
            </a:r>
            <a:r>
              <a:rPr lang="en" sz="1300">
                <a:latin typeface="Roboto Mono Medium"/>
                <a:ea typeface="Roboto Mono Medium"/>
                <a:cs typeface="Roboto Mono Medium"/>
                <a:sym typeface="Roboto Mono Medium"/>
              </a:rPr>
              <a:t>iter()</a:t>
            </a:r>
            <a:r>
              <a:rPr lang="en" sz="1300"/>
              <a:t> and get batches with </a:t>
            </a:r>
            <a:r>
              <a:rPr lang="en" sz="1300">
                <a:latin typeface="Roboto Mono Medium"/>
                <a:ea typeface="Roboto Mono Medium"/>
                <a:cs typeface="Roboto Mono Medium"/>
                <a:sym typeface="Roboto Mono Medium"/>
              </a:rPr>
              <a:t>next()</a:t>
            </a:r>
            <a:r>
              <a:rPr lang="en" sz="1300"/>
              <a:t>.</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364171af298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364171af298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With </a:t>
            </a:r>
            <a:r>
              <a:rPr lang="en" sz="1300">
                <a:solidFill>
                  <a:schemeClr val="dk1"/>
                </a:solidFill>
                <a:latin typeface="Roboto Mono Medium"/>
                <a:ea typeface="Roboto Mono Medium"/>
                <a:cs typeface="Roboto Mono Medium"/>
                <a:sym typeface="Roboto Mono Medium"/>
              </a:rPr>
              <a:t>worker_count=0</a:t>
            </a:r>
            <a:r>
              <a:rPr lang="en" sz="1300">
                <a:solidFill>
                  <a:schemeClr val="dk1"/>
                </a:solidFill>
              </a:rPr>
              <a:t>, it's sequential. To speed things up, simply create a new </a:t>
            </a:r>
            <a:r>
              <a:rPr lang="en" sz="1300">
                <a:solidFill>
                  <a:schemeClr val="dk1"/>
                </a:solidFill>
                <a:latin typeface="Roboto Mono Medium"/>
                <a:ea typeface="Roboto Mono Medium"/>
                <a:cs typeface="Roboto Mono Medium"/>
                <a:sym typeface="Roboto Mono Medium"/>
              </a:rPr>
              <a:t>DataLoader</a:t>
            </a:r>
            <a:r>
              <a:rPr lang="en" sz="1300">
                <a:solidFill>
                  <a:schemeClr val="dk1"/>
                </a:solidFill>
              </a:rPr>
              <a:t> instance with the same components but set </a:t>
            </a:r>
            <a:r>
              <a:rPr lang="en" sz="1300">
                <a:solidFill>
                  <a:schemeClr val="dk1"/>
                </a:solidFill>
                <a:latin typeface="Roboto Mono Medium"/>
                <a:ea typeface="Roboto Mono Medium"/>
                <a:cs typeface="Roboto Mono Medium"/>
                <a:sym typeface="Roboto Mono Medium"/>
              </a:rPr>
              <a:t>worker_count</a:t>
            </a:r>
            <a:r>
              <a:rPr lang="en" sz="1300">
                <a:solidFill>
                  <a:schemeClr val="dk1"/>
                </a:solidFill>
              </a:rPr>
              <a:t> greater than 0 - here we set it to 4. Grain handles launching the worker processes for parallel data loading and transformation.</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64171af298_0_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64171af298_0_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custom logic, you inherit from Grain's base classes. Use </a:t>
            </a:r>
            <a:r>
              <a:rPr lang="en" sz="1300">
                <a:latin typeface="Roboto Mono Medium"/>
                <a:ea typeface="Roboto Mono Medium"/>
                <a:cs typeface="Roboto Mono Medium"/>
                <a:sym typeface="Roboto Mono Medium"/>
              </a:rPr>
              <a:t>MapTransform</a:t>
            </a:r>
            <a:r>
              <a:rPr lang="en" sz="1300"/>
              <a:t> for deterministic changes, implementing the </a:t>
            </a:r>
            <a:r>
              <a:rPr lang="en" sz="1300">
                <a:latin typeface="Roboto Mono Medium"/>
                <a:ea typeface="Roboto Mono Medium"/>
                <a:cs typeface="Roboto Mono Medium"/>
                <a:sym typeface="Roboto Mono Medium"/>
              </a:rPr>
              <a:t>map</a:t>
            </a:r>
            <a:r>
              <a:rPr lang="en" sz="1300"/>
              <a:t> method. Use </a:t>
            </a:r>
            <a:r>
              <a:rPr lang="en" sz="1300">
                <a:latin typeface="Roboto Mono Medium"/>
                <a:ea typeface="Roboto Mono Medium"/>
                <a:cs typeface="Roboto Mono Medium"/>
                <a:sym typeface="Roboto Mono Medium"/>
              </a:rPr>
              <a:t>RandomMapTransform</a:t>
            </a:r>
            <a:r>
              <a:rPr lang="en" sz="1300"/>
              <a:t> for augmentations involving randomness, implementing </a:t>
            </a:r>
            <a:r>
              <a:rPr lang="en" sz="1300">
                <a:latin typeface="Roboto Mono Medium"/>
                <a:ea typeface="Roboto Mono Medium"/>
                <a:cs typeface="Roboto Mono Medium"/>
                <a:sym typeface="Roboto Mono Medium"/>
              </a:rPr>
              <a:t>random_map</a:t>
            </a:r>
            <a:r>
              <a:rPr lang="en" sz="1300"/>
              <a:t>. It's critical to use the </a:t>
            </a:r>
            <a:r>
              <a:rPr lang="en" sz="1300">
                <a:latin typeface="Roboto Mono Medium"/>
                <a:ea typeface="Roboto Mono Medium"/>
                <a:cs typeface="Roboto Mono Medium"/>
                <a:sym typeface="Roboto Mono Medium"/>
              </a:rPr>
              <a:t>RNG</a:t>
            </a:r>
            <a:r>
              <a:rPr lang="en" sz="1300"/>
              <a:t> object passed into </a:t>
            </a:r>
            <a:r>
              <a:rPr lang="en" sz="1300">
                <a:latin typeface="Roboto Mono Medium"/>
                <a:ea typeface="Roboto Mono Medium"/>
                <a:cs typeface="Roboto Mono Medium"/>
                <a:sym typeface="Roboto Mono Medium"/>
              </a:rPr>
              <a:t>random_map</a:t>
            </a:r>
            <a:r>
              <a:rPr lang="en" sz="1300"/>
              <a:t> for any random choices to ensure reproducibility. Also, remember that if you use parallel workers, your custom transform code needs to be picklable.</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g364171af298_0_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0" name="Google Shape;980;g364171af298_0_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a:t>
            </a:r>
            <a:r>
              <a:rPr lang="en" sz="1300">
                <a:latin typeface="Roboto Mono Medium"/>
                <a:ea typeface="Roboto Mono Medium"/>
                <a:cs typeface="Roboto Mono Medium"/>
                <a:sym typeface="Roboto Mono Medium"/>
              </a:rPr>
              <a:t>RandomMapTransform</a:t>
            </a:r>
            <a:r>
              <a:rPr lang="en" sz="1300"/>
              <a:t> that applies a random scaling factor. Notice it uses </a:t>
            </a:r>
            <a:r>
              <a:rPr lang="en" sz="1300">
                <a:latin typeface="Roboto Mono Medium"/>
                <a:ea typeface="Roboto Mono Medium"/>
                <a:cs typeface="Roboto Mono Medium"/>
                <a:sym typeface="Roboto Mono Medium"/>
              </a:rPr>
              <a:t>rng.uniform()</a:t>
            </a:r>
            <a:r>
              <a:rPr lang="en" sz="1300"/>
              <a:t> – the provided generator – to get the scale factor. This ensures the same record gets the same 'random' scaling across runs with the same seed.</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364171af298_0_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364171af298_0_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To use it, just add an instance of your custom class (</a:t>
            </a:r>
            <a:r>
              <a:rPr lang="en" sz="1300">
                <a:solidFill>
                  <a:schemeClr val="dk1"/>
                </a:solidFill>
                <a:latin typeface="Roboto Mono Medium"/>
                <a:ea typeface="Roboto Mono Medium"/>
                <a:cs typeface="Roboto Mono Medium"/>
                <a:sym typeface="Roboto Mono Medium"/>
              </a:rPr>
              <a:t>RandomScale()</a:t>
            </a:r>
            <a:r>
              <a:rPr lang="en" sz="1300">
                <a:solidFill>
                  <a:schemeClr val="dk1"/>
                </a:solidFill>
              </a:rPr>
              <a:t>) into the operations list passed to the </a:t>
            </a:r>
            <a:r>
              <a:rPr lang="en" sz="1300">
                <a:solidFill>
                  <a:schemeClr val="dk1"/>
                </a:solidFill>
                <a:latin typeface="Roboto Mono Medium"/>
                <a:ea typeface="Roboto Mono Medium"/>
                <a:cs typeface="Roboto Mono Medium"/>
                <a:sym typeface="Roboto Mono Medium"/>
              </a:rPr>
              <a:t>DataLoader</a:t>
            </a:r>
            <a:r>
              <a:rPr lang="en" sz="1300">
                <a:solidFill>
                  <a:schemeClr val="dk1"/>
                </a:solidFill>
              </a:rPr>
              <a:t>.</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364171af298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364171af298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distributed training across multiple JAX processes, each process must operate on its own unique portion, or shard, of the data. Grain handles this cleanly through the </a:t>
            </a:r>
            <a:r>
              <a:rPr lang="en" sz="1300">
                <a:latin typeface="Roboto Mono Medium"/>
                <a:ea typeface="Roboto Mono Medium"/>
                <a:cs typeface="Roboto Mono Medium"/>
                <a:sym typeface="Roboto Mono Medium"/>
              </a:rPr>
              <a:t>DataLoader.shard_options</a:t>
            </a:r>
            <a:r>
              <a:rPr lang="en" sz="1300"/>
              <a:t>. The easiest way is using </a:t>
            </a:r>
            <a:r>
              <a:rPr lang="en" sz="1300">
                <a:latin typeface="Roboto Mono Medium"/>
                <a:ea typeface="Roboto Mono Medium"/>
                <a:cs typeface="Roboto Mono Medium"/>
                <a:sym typeface="Roboto Mono Medium"/>
              </a:rPr>
              <a:t>grain.sharding.ShardByJaxProcess</a:t>
            </a:r>
            <a:r>
              <a:rPr lang="en" sz="1300"/>
              <a:t>, which automatically queries the JAX distributed environment to figure out the current process's index and the total number of processes.</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364171af298_0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364171af298_0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how you integrate </a:t>
            </a:r>
            <a:r>
              <a:rPr lang="en" sz="1300">
                <a:latin typeface="Roboto Mono Medium"/>
                <a:ea typeface="Roboto Mono Medium"/>
                <a:cs typeface="Roboto Mono Medium"/>
                <a:sym typeface="Roboto Mono Medium"/>
              </a:rPr>
              <a:t>ShardByJaxProcess</a:t>
            </a:r>
            <a:r>
              <a:rPr lang="en" sz="1300"/>
              <a:t>. You instantiate it (inside a </a:t>
            </a:r>
            <a:r>
              <a:rPr lang="en" sz="1300">
                <a:latin typeface="Roboto Mono Medium"/>
                <a:ea typeface="Roboto Mono Medium"/>
                <a:cs typeface="Roboto Mono Medium"/>
                <a:sym typeface="Roboto Mono Medium"/>
              </a:rPr>
              <a:t>try-except</a:t>
            </a:r>
            <a:r>
              <a:rPr lang="en" sz="1300"/>
              <a:t> for standalone runs). It attempts to get the shard index and count from JAX. Then, you pass this </a:t>
            </a:r>
            <a:r>
              <a:rPr lang="en" sz="1300">
                <a:latin typeface="Roboto Mono Medium"/>
                <a:ea typeface="Roboto Mono Medium"/>
                <a:cs typeface="Roboto Mono Medium"/>
                <a:sym typeface="Roboto Mono Medium"/>
              </a:rPr>
              <a:t>shard_options</a:t>
            </a:r>
            <a:r>
              <a:rPr lang="en" sz="1300"/>
              <a:t> object to your </a:t>
            </a:r>
            <a:r>
              <a:rPr lang="en" sz="1300">
                <a:latin typeface="Roboto Mono Medium"/>
                <a:ea typeface="Roboto Mono Medium"/>
                <a:cs typeface="Roboto Mono Medium"/>
                <a:sym typeface="Roboto Mono Medium"/>
              </a:rPr>
              <a:t>DataLoader</a:t>
            </a:r>
            <a:r>
              <a:rPr lang="en" sz="1300"/>
              <a:t> during initialization.</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364171af298_0_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364171af298_0_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Grain uses several techniques for speed. Multiprocessing via </a:t>
            </a:r>
            <a:r>
              <a:rPr lang="en" sz="1300">
                <a:latin typeface="Roboto Mono Medium"/>
                <a:ea typeface="Roboto Mono Medium"/>
                <a:cs typeface="Roboto Mono Medium"/>
                <a:sym typeface="Roboto Mono Medium"/>
              </a:rPr>
              <a:t>worker_count</a:t>
            </a:r>
            <a:r>
              <a:rPr lang="en" sz="1300"/>
              <a:t> is primary for CPU tasks. Shared memory is automatically used for large arrays (like batches) to avoid slow data copying between processes. Workers naturally prefetch data, and Grain uses asynchronous operations internally to keep the pipeline flowing smoothly and hide latency.</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364171af298_0_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364171af298_0_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Integrating Grain into your JAX/Flax NNX loop is straightforward. Get a standard Python iterator from the </a:t>
            </a:r>
            <a:r>
              <a:rPr lang="en" sz="1300">
                <a:latin typeface="Roboto Mono Medium"/>
                <a:ea typeface="Roboto Mono Medium"/>
                <a:cs typeface="Roboto Mono Medium"/>
                <a:sym typeface="Roboto Mono Medium"/>
              </a:rPr>
              <a:t>DataLoader</a:t>
            </a:r>
            <a:r>
              <a:rPr lang="en" sz="1300"/>
              <a:t>. Inside your loop, call </a:t>
            </a:r>
            <a:r>
              <a:rPr lang="en" sz="1300">
                <a:latin typeface="Roboto Mono Medium"/>
                <a:ea typeface="Roboto Mono Medium"/>
                <a:cs typeface="Roboto Mono Medium"/>
                <a:sym typeface="Roboto Mono Medium"/>
              </a:rPr>
              <a:t>next</a:t>
            </a:r>
            <a:r>
              <a:rPr lang="en" sz="1300"/>
              <a:t> to get a batch. You might need </a:t>
            </a:r>
            <a:r>
              <a:rPr lang="en" sz="1300">
                <a:latin typeface="Roboto Mono Medium"/>
                <a:ea typeface="Roboto Mono Medium"/>
                <a:cs typeface="Roboto Mono Medium"/>
                <a:sym typeface="Roboto Mono Medium"/>
              </a:rPr>
              <a:t>jax.device_put</a:t>
            </a:r>
            <a:r>
              <a:rPr lang="en" sz="1300"/>
              <a:t> for distributing this batch across local devices if using </a:t>
            </a:r>
            <a:r>
              <a:rPr lang="en" sz="1300">
                <a:latin typeface="Roboto Mono Medium"/>
                <a:ea typeface="Roboto Mono Medium"/>
                <a:cs typeface="Roboto Mono Medium"/>
                <a:sym typeface="Roboto Mono Medium"/>
              </a:rPr>
              <a:t>shard_map</a:t>
            </a:r>
            <a:r>
              <a:rPr lang="en" sz="1300"/>
              <a:t>. Then, pass the batch directly to your JIT-compiled training function, which will use it to compute loss and update your Flax NNX state.</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64171af298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64171af298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JAX's speed makes data loading performance critical. Typical Python methods involving disk reads, CPU-heavy processing, and the Global Interpreter Lock (GIL) often create bottlenecks. This means your fast JAX accelerators might end up waiting for data. Just as PyTorch relies on its optimized </a:t>
            </a:r>
            <a:r>
              <a:rPr lang="en" sz="1300">
                <a:latin typeface="Roboto Mono Medium"/>
                <a:ea typeface="Roboto Mono Medium"/>
                <a:cs typeface="Roboto Mono Medium"/>
                <a:sym typeface="Roboto Mono Medium"/>
              </a:rPr>
              <a:t>DataLoader</a:t>
            </a:r>
            <a:r>
              <a:rPr lang="en" sz="1300"/>
              <a:t>, JAX benefits immensely from a dedicated solution like Grain.</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364171af298_0_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 name="Google Shape;1019;g364171af298_0_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conceptual code shows the flow.  We start with some setup, and we assume that </a:t>
            </a:r>
            <a:r>
              <a:rPr lang="en" sz="1300">
                <a:latin typeface="Roboto Mono Medium"/>
                <a:ea typeface="Roboto Mono Medium"/>
                <a:cs typeface="Roboto Mono Medium"/>
                <a:sym typeface="Roboto Mono Medium"/>
              </a:rPr>
              <a:t>data_loader_sharded</a:t>
            </a:r>
            <a:r>
              <a:rPr lang="en" sz="1300"/>
              <a:t>, </a:t>
            </a:r>
            <a:r>
              <a:rPr lang="en" sz="1300">
                <a:latin typeface="Roboto Mono Medium"/>
                <a:ea typeface="Roboto Mono Medium"/>
                <a:cs typeface="Roboto Mono Medium"/>
                <a:sym typeface="Roboto Mono Medium"/>
              </a:rPr>
              <a:t>TrainState</a:t>
            </a:r>
            <a:r>
              <a:rPr lang="en" sz="1300"/>
              <a:t>, and </a:t>
            </a:r>
            <a:r>
              <a:rPr lang="en" sz="1300">
                <a:latin typeface="Roboto Mono Medium"/>
                <a:ea typeface="Roboto Mono Medium"/>
                <a:cs typeface="Roboto Mono Medium"/>
                <a:sym typeface="Roboto Mono Medium"/>
              </a:rPr>
              <a:t>train_step</a:t>
            </a:r>
            <a:r>
              <a:rPr lang="en" sz="1300"/>
              <a:t> have already been defined. Then we get the iterator from our Grain loader.</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364171af298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364171af298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Inside the loop, we get the </a:t>
            </a:r>
            <a:r>
              <a:rPr lang="en" sz="1300">
                <a:solidFill>
                  <a:schemeClr val="dk1"/>
                </a:solidFill>
                <a:latin typeface="Roboto Mono Medium"/>
                <a:ea typeface="Roboto Mono Medium"/>
                <a:cs typeface="Roboto Mono Medium"/>
                <a:sym typeface="Roboto Mono Medium"/>
              </a:rPr>
              <a:t>batch</a:t>
            </a:r>
            <a:r>
              <a:rPr lang="en" sz="1300">
                <a:solidFill>
                  <a:schemeClr val="dk1"/>
                </a:solidFill>
              </a:rPr>
              <a:t> from Grain. We might handle local device placement. Then, we call our JITted train_step, passing the Flax NNX </a:t>
            </a:r>
            <a:r>
              <a:rPr lang="en" sz="1300">
                <a:solidFill>
                  <a:schemeClr val="dk1"/>
                </a:solidFill>
                <a:latin typeface="Roboto Mono Medium"/>
                <a:ea typeface="Roboto Mono Medium"/>
                <a:cs typeface="Roboto Mono Medium"/>
                <a:sym typeface="Roboto Mono Medium"/>
              </a:rPr>
              <a:t>state</a:t>
            </a:r>
            <a:r>
              <a:rPr lang="en" sz="1300">
                <a:solidFill>
                  <a:schemeClr val="dk1"/>
                </a:solidFill>
              </a:rPr>
              <a:t> and the </a:t>
            </a:r>
            <a:r>
              <a:rPr lang="en" sz="1300">
                <a:solidFill>
                  <a:schemeClr val="dk1"/>
                </a:solidFill>
                <a:latin typeface="Roboto Mono Medium"/>
                <a:ea typeface="Roboto Mono Medium"/>
                <a:cs typeface="Roboto Mono Medium"/>
                <a:sym typeface="Roboto Mono Medium"/>
              </a:rPr>
              <a:t>batch</a:t>
            </a:r>
            <a:r>
              <a:rPr lang="en" sz="1300">
                <a:solidFill>
                  <a:schemeClr val="dk1"/>
                </a:solidFill>
              </a:rPr>
              <a:t>. The </a:t>
            </a:r>
            <a:r>
              <a:rPr lang="en" sz="1300">
                <a:solidFill>
                  <a:schemeClr val="dk1"/>
                </a:solidFill>
                <a:latin typeface="Roboto Mono Medium"/>
                <a:ea typeface="Roboto Mono Medium"/>
                <a:cs typeface="Roboto Mono Medium"/>
                <a:sym typeface="Roboto Mono Medium"/>
              </a:rPr>
              <a:t>train_step</a:t>
            </a:r>
            <a:r>
              <a:rPr lang="en" sz="1300">
                <a:solidFill>
                  <a:schemeClr val="dk1"/>
                </a:solidFill>
              </a:rPr>
              <a:t> performs the model update. Grain seamlessly provides the data needed for each step.</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64171af298_0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64171af298_0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For truly reproducible training, especially resuming long runs, you must checkpoint the data pipeline's state, not just the model. If using Grain's lower-level </a:t>
            </a:r>
            <a:r>
              <a:rPr lang="en" sz="1300">
                <a:latin typeface="Roboto Mono Medium"/>
                <a:ea typeface="Roboto Mono Medium"/>
                <a:cs typeface="Roboto Mono Medium"/>
                <a:sym typeface="Roboto Mono Medium"/>
              </a:rPr>
              <a:t>DatasetIterator</a:t>
            </a:r>
            <a:r>
              <a:rPr lang="en" sz="1300"/>
              <a:t> API, the iterator has state methods.  For the </a:t>
            </a:r>
            <a:r>
              <a:rPr lang="en" sz="1300">
                <a:latin typeface="Roboto Mono Medium"/>
                <a:ea typeface="Roboto Mono Medium"/>
                <a:cs typeface="Roboto Mono Medium"/>
                <a:sym typeface="Roboto Mono Medium"/>
              </a:rPr>
              <a:t>DataLoader</a:t>
            </a:r>
            <a:r>
              <a:rPr lang="en" sz="1300"/>
              <a:t>, the best practice is integrating with Orbax, the standard JAX checkpointing tool. Grain provides helpers so Orbax can save and restore the </a:t>
            </a:r>
            <a:r>
              <a:rPr lang="en" sz="1300">
                <a:latin typeface="Roboto Mono Medium"/>
                <a:ea typeface="Roboto Mono Medium"/>
                <a:cs typeface="Roboto Mono Medium"/>
                <a:sym typeface="Roboto Mono Medium"/>
              </a:rPr>
              <a:t>DataLoader</a:t>
            </a:r>
            <a:r>
              <a:rPr lang="en" sz="1300"/>
              <a:t> iterator's state together with your Flax NNX model state, ensuring consistency.</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364171af298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 name="Google Shape;1038;g364171af298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to summarize, we recommend that you use Grain to feed your JAX models efficiently.  Leverage </a:t>
            </a:r>
            <a:r>
              <a:rPr lang="en" sz="1300">
                <a:latin typeface="Roboto Mono Medium"/>
                <a:ea typeface="Roboto Mono Medium"/>
                <a:cs typeface="Roboto Mono Medium"/>
                <a:sym typeface="Roboto Mono Medium"/>
              </a:rPr>
              <a:t>DataLoader</a:t>
            </a:r>
            <a:r>
              <a:rPr lang="en" sz="1300"/>
              <a:t> workers for speed.  Pay attention to Grain's mechanisms for deterministic data loading.  Use </a:t>
            </a:r>
            <a:r>
              <a:rPr lang="en" sz="1300">
                <a:latin typeface="Roboto Mono Medium"/>
                <a:ea typeface="Roboto Mono Medium"/>
                <a:cs typeface="Roboto Mono Medium"/>
                <a:sym typeface="Roboto Mono Medium"/>
              </a:rPr>
              <a:t>ShardByJaxProcess</a:t>
            </a:r>
            <a:r>
              <a:rPr lang="en" sz="1300"/>
              <a:t> for easy distributed training setup. And critically, checkpoint your data pipeline state using Orbax alongside your model state for full reproducibility.</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37483084d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37483084d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37483084dd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37483084dd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364171af298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364171af298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Grain is Google's open-source answer to this data loading challenge in JAX. Its main goals are </a:t>
            </a:r>
            <a:r>
              <a:rPr b="1" lang="en" sz="1300"/>
              <a:t>speed</a:t>
            </a:r>
            <a:r>
              <a:rPr lang="en" sz="1300"/>
              <a:t>, achieved through techniques like multiprocessing, and </a:t>
            </a:r>
            <a:r>
              <a:rPr b="1" lang="en" sz="1300"/>
              <a:t>determinism</a:t>
            </a:r>
            <a:r>
              <a:rPr lang="en" sz="1300"/>
              <a:t>, ensuring your experiments are reproducible. It provides flexible ways to define your data pipeline and is designed specifically with the JAX ecosystem in mind, handling things like data sharding for distributed training.</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364171af298_0_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364171af298_0_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While the overall goal is the same as PyTorch's </a:t>
            </a:r>
            <a:r>
              <a:rPr lang="en" sz="1300">
                <a:latin typeface="Roboto Mono Medium"/>
                <a:ea typeface="Roboto Mono Medium"/>
                <a:cs typeface="Roboto Mono Medium"/>
                <a:sym typeface="Roboto Mono Medium"/>
              </a:rPr>
              <a:t>DataLoader</a:t>
            </a:r>
            <a:r>
              <a:rPr lang="en" sz="1300"/>
              <a:t>, Grain's structure, particularly in its </a:t>
            </a:r>
            <a:r>
              <a:rPr lang="en" sz="1300">
                <a:latin typeface="Roboto Mono Medium"/>
                <a:ea typeface="Roboto Mono Medium"/>
                <a:cs typeface="Roboto Mono Medium"/>
                <a:sym typeface="Roboto Mono Medium"/>
              </a:rPr>
              <a:t>DataLoader</a:t>
            </a:r>
            <a:r>
              <a:rPr lang="en" sz="1300"/>
              <a:t> API, is more explicit. It clearly separates the data source, the sampling logic (including order), and the list of transformations. This differs slightly from PyTorch where the </a:t>
            </a:r>
            <a:r>
              <a:rPr lang="en" sz="1300">
                <a:latin typeface="Roboto Mono Medium"/>
                <a:ea typeface="Roboto Mono Medium"/>
                <a:cs typeface="Roboto Mono Medium"/>
                <a:sym typeface="Roboto Mono Medium"/>
              </a:rPr>
              <a:t>Dataset</a:t>
            </a:r>
            <a:r>
              <a:rPr lang="en" sz="1300"/>
              <a:t> class might handle more. We'll focus on Grain's </a:t>
            </a:r>
            <a:r>
              <a:rPr lang="en" sz="1300">
                <a:latin typeface="Roboto Mono Medium"/>
                <a:ea typeface="Roboto Mono Medium"/>
                <a:cs typeface="Roboto Mono Medium"/>
                <a:sym typeface="Roboto Mono Medium"/>
              </a:rPr>
              <a:t>DataLoader</a:t>
            </a:r>
            <a:r>
              <a:rPr lang="en" sz="1300"/>
              <a:t> API today since it orchestrates these pieces in a structured way.</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364171af298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364171af298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Grain's </a:t>
            </a:r>
            <a:r>
              <a:rPr lang="en" sz="1300">
                <a:latin typeface="Roboto Mono Medium"/>
                <a:ea typeface="Roboto Mono Medium"/>
                <a:cs typeface="Roboto Mono Medium"/>
                <a:sym typeface="Roboto Mono Medium"/>
              </a:rPr>
              <a:t>DataLoader</a:t>
            </a:r>
            <a:r>
              <a:rPr lang="en" sz="1300"/>
              <a:t> API uses three main building blocks. The </a:t>
            </a:r>
            <a:r>
              <a:rPr lang="en" sz="1300">
                <a:latin typeface="Roboto Mono Medium"/>
                <a:ea typeface="Roboto Mono Medium"/>
                <a:cs typeface="Roboto Mono Medium"/>
                <a:sym typeface="Roboto Mono Medium"/>
              </a:rPr>
              <a:t>DataSource</a:t>
            </a:r>
            <a:r>
              <a:rPr lang="en" sz="1300"/>
              <a:t> is purely for accessing raw records by index. The </a:t>
            </a:r>
            <a:r>
              <a:rPr lang="en" sz="1300">
                <a:latin typeface="Roboto Mono Medium"/>
                <a:ea typeface="Roboto Mono Medium"/>
                <a:cs typeface="Roboto Mono Medium"/>
                <a:sym typeface="Roboto Mono Medium"/>
              </a:rPr>
              <a:t>Sampler</a:t>
            </a:r>
            <a:r>
              <a:rPr lang="en" sz="1300"/>
              <a:t> controls the access pattern – shuffling, and repeating epochs. It also manages deterministic randomness for augmentations. Finally, </a:t>
            </a:r>
            <a:r>
              <a:rPr lang="en" sz="1300">
                <a:latin typeface="Roboto Mono Medium"/>
                <a:ea typeface="Roboto Mono Medium"/>
                <a:cs typeface="Roboto Mono Medium"/>
                <a:sym typeface="Roboto Mono Medium"/>
              </a:rPr>
              <a:t>Operations</a:t>
            </a:r>
            <a:r>
              <a:rPr lang="en" sz="1300"/>
              <a:t> are the steps applied to each record, like augmenting, filtering, or batching.</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364171af298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g364171af298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primarily use Grain's </a:t>
            </a:r>
            <a:r>
              <a:rPr lang="en" sz="1300">
                <a:latin typeface="Roboto Mono Medium"/>
                <a:ea typeface="Roboto Mono Medium"/>
                <a:cs typeface="Roboto Mono Medium"/>
                <a:sym typeface="Roboto Mono Medium"/>
              </a:rPr>
              <a:t>DataLoader</a:t>
            </a:r>
            <a:r>
              <a:rPr lang="en" sz="1300"/>
              <a:t> API. It acts as an orchestrator, bringing the data source, sampler, operations, and optionally sharding together. You configure it simply by providing these components. The key parameter for performance is </a:t>
            </a:r>
            <a:r>
              <a:rPr lang="en" sz="1300">
                <a:latin typeface="Roboto Mono Medium"/>
                <a:ea typeface="Roboto Mono Medium"/>
                <a:cs typeface="Roboto Mono Medium"/>
                <a:sym typeface="Roboto Mono Medium"/>
              </a:rPr>
              <a:t>worker_count</a:t>
            </a:r>
            <a:r>
              <a:rPr lang="en" sz="1300"/>
              <a:t>. Set it to 0 for easy debugging in a single process, or greater than 0 to leverage multiprocessing and significantly speed up data loading by bypassing the GIL.</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364171af298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364171af298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basic setup. First, we define and instantiate a simple DataSource.</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364171af298_0_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364171af298_0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Next we create an IndexSampler for shuffling.</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364171af298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364171af298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We define </a:t>
            </a:r>
            <a:r>
              <a:rPr lang="en" sz="1300">
                <a:solidFill>
                  <a:schemeClr val="dk1"/>
                </a:solidFill>
                <a:latin typeface="Roboto Mono Medium"/>
                <a:ea typeface="Roboto Mono Medium"/>
                <a:cs typeface="Roboto Mono Medium"/>
                <a:sym typeface="Roboto Mono Medium"/>
              </a:rPr>
              <a:t>transformations</a:t>
            </a:r>
            <a:r>
              <a:rPr lang="en" sz="1300">
                <a:solidFill>
                  <a:schemeClr val="dk1"/>
                </a:solidFill>
              </a:rPr>
              <a:t> as a list containing a simple type conversion and then batching.</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1.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hyperlink" Target="https://goo.gle/learning-jax" TargetMode="Externa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00"/>
                </a:solidFill>
              </a:rPr>
              <a:t>Efficient Data Loading </a:t>
            </a:r>
            <a:r>
              <a:rPr lang="en" sz="3600">
                <a:solidFill>
                  <a:srgbClr val="000000"/>
                </a:solidFill>
              </a:rPr>
              <a:t>for JAX/Flax NNX with Grain</a:t>
            </a:r>
            <a:endParaRPr sz="36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 Guide for PyTorch Users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6" name="Shape 956"/>
        <p:cNvGrpSpPr/>
        <p:nvPr/>
      </p:nvGrpSpPr>
      <p:grpSpPr>
        <a:xfrm>
          <a:off x="0" y="0"/>
          <a:ext cx="0" cy="0"/>
          <a:chOff x="0" y="0"/>
          <a:chExt cx="0" cy="0"/>
        </a:xfrm>
      </p:grpSpPr>
      <p:sp>
        <p:nvSpPr>
          <p:cNvPr id="957" name="Google Shape;957;p97"/>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4. DataLoader Instantiation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data_loader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grain.DataLoader(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data_source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operations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transformations,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shard_options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grain.sharding.NoSharding(),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sampler</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index_sampler,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worker_count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Start with 0 for debugging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Disables thread prefetching when dataset in memory already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read_options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grain.ReadOptions(</a:t>
            </a:r>
            <a:r>
              <a:rPr lang="en" sz="1200">
                <a:solidFill>
                  <a:srgbClr val="FBC02D"/>
                </a:solidFill>
                <a:latin typeface="Roboto Mono"/>
                <a:ea typeface="Roboto Mono"/>
                <a:cs typeface="Roboto Mono"/>
                <a:sym typeface="Roboto Mono"/>
              </a:rPr>
              <a:t>num_threads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"DataLoader configured!"</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958" name="Google Shape;958;p9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2" name="Shape 962"/>
        <p:cNvGrpSpPr/>
        <p:nvPr/>
      </p:nvGrpSpPr>
      <p:grpSpPr>
        <a:xfrm>
          <a:off x="0" y="0"/>
          <a:ext cx="0" cy="0"/>
          <a:chOff x="0" y="0"/>
          <a:chExt cx="0" cy="0"/>
        </a:xfrm>
      </p:grpSpPr>
      <p:sp>
        <p:nvSpPr>
          <p:cNvPr id="963" name="Google Shape;963;p98"/>
          <p:cNvSpPr txBox="1"/>
          <p:nvPr/>
        </p:nvSpPr>
        <p:spPr>
          <a:xfrm>
            <a:off x="375525" y="933125"/>
            <a:ext cx="8352600" cy="1754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Basic Iteration (worker_count=0)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a:t>
            </a:r>
            <a:r>
              <a:rPr lang="en" sz="1200">
                <a:solidFill>
                  <a:srgbClr val="9CCC65"/>
                </a:solidFill>
                <a:latin typeface="Roboto Mono"/>
                <a:ea typeface="Roboto Mono"/>
                <a:cs typeface="Roboto Mono"/>
                <a:sym typeface="Roboto Mono"/>
              </a:rPr>
              <a:t>Iterating (worker_count=0):"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data_iterator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iter(data_loader)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first_batch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next(data_iterator)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"Batch data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"Batch label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ECEFF1"/>
              </a:solidFill>
              <a:latin typeface="Roboto Mono"/>
              <a:ea typeface="Roboto Mono"/>
              <a:cs typeface="Roboto Mono"/>
              <a:sym typeface="Roboto Mono"/>
            </a:endParaRPr>
          </a:p>
        </p:txBody>
      </p:sp>
      <p:sp>
        <p:nvSpPr>
          <p:cNvPr id="964" name="Google Shape;964;p9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Iterating and Enabling Parallelism</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8" name="Shape 968"/>
        <p:cNvGrpSpPr/>
        <p:nvPr/>
      </p:nvGrpSpPr>
      <p:grpSpPr>
        <a:xfrm>
          <a:off x="0" y="0"/>
          <a:ext cx="0" cy="0"/>
          <a:chOff x="0" y="0"/>
          <a:chExt cx="0" cy="0"/>
        </a:xfrm>
      </p:grpSpPr>
      <p:sp>
        <p:nvSpPr>
          <p:cNvPr id="969" name="Google Shape;969;p99"/>
          <p:cNvSpPr txBox="1"/>
          <p:nvPr/>
        </p:nvSpPr>
        <p:spPr>
          <a:xfrm>
            <a:off x="375525" y="9331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Enabling Parallelism (worker_count &gt; 0)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num_workers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4</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a:t>
            </a:r>
            <a:r>
              <a:rPr lang="en" sz="1200">
                <a:solidFill>
                  <a:srgbClr val="9CCC65"/>
                </a:solidFill>
                <a:latin typeface="Roboto Mono"/>
                <a:ea typeface="Roboto Mono"/>
                <a:cs typeface="Roboto Mono"/>
                <a:sym typeface="Roboto Mono"/>
              </a:rPr>
              <a:t>Reconfiguring with worker_count=</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num_workers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data_loader_parallel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grain.DataLoader(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data_source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source,         </a:t>
            </a:r>
            <a:r>
              <a:rPr lang="en" sz="1200">
                <a:solidFill>
                  <a:srgbClr val="F06292"/>
                </a:solidFill>
                <a:latin typeface="Roboto Mono"/>
                <a:ea typeface="Roboto Mono"/>
                <a:cs typeface="Roboto Mono"/>
                <a:sym typeface="Roboto Mono"/>
              </a:rPr>
              <a:t># Same 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operations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transformations, </a:t>
            </a:r>
            <a:r>
              <a:rPr lang="en" sz="1200">
                <a:solidFill>
                  <a:srgbClr val="F06292"/>
                </a:solidFill>
                <a:latin typeface="Roboto Mono"/>
                <a:ea typeface="Roboto Mono"/>
                <a:cs typeface="Roboto Mono"/>
                <a:sym typeface="Roboto Mono"/>
              </a:rPr>
              <a:t># Same operations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sampler</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index_sampler,      </a:t>
            </a:r>
            <a:r>
              <a:rPr lang="en" sz="1200">
                <a:solidFill>
                  <a:srgbClr val="F06292"/>
                </a:solidFill>
                <a:latin typeface="Roboto Mono"/>
                <a:ea typeface="Roboto Mono"/>
                <a:cs typeface="Roboto Mono"/>
                <a:sym typeface="Roboto Mono"/>
              </a:rPr>
              <a:t># Same 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worker_count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num_workers    </a:t>
            </a:r>
            <a:r>
              <a:rPr lang="en" sz="1200">
                <a:solidFill>
                  <a:srgbClr val="F06292"/>
                </a:solidFill>
                <a:latin typeface="Roboto Mono"/>
                <a:ea typeface="Roboto Mono"/>
                <a:cs typeface="Roboto Mono"/>
                <a:sym typeface="Roboto Mono"/>
              </a:rPr>
              <a:t># &gt; 0 enables multiprocessing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parallel_iterator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iter(data_loader_parallel)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first_batch_parallel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next(parallel_iterator)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"Parallel batch data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Label shape: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first_batch[</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].shape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70" name="Google Shape;970;p9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Iterating and Enabling Parallelism</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100"/>
          <p:cNvSpPr txBox="1"/>
          <p:nvPr>
            <p:ph idx="1" type="body"/>
          </p:nvPr>
        </p:nvSpPr>
        <p:spPr>
          <a:xfrm>
            <a:off x="344500" y="1191375"/>
            <a:ext cx="61659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Why Custom?</a:t>
            </a:r>
            <a:r>
              <a:rPr lang="en" sz="1800"/>
              <a:t> Augmentation, feature engineering, specific formatting needs.</a:t>
            </a:r>
            <a:endParaRPr sz="1800"/>
          </a:p>
          <a:p>
            <a:pPr indent="-342900" lvl="0" marL="457200" rtl="0" algn="l">
              <a:lnSpc>
                <a:spcPct val="115000"/>
              </a:lnSpc>
              <a:spcBef>
                <a:spcPts val="1000"/>
              </a:spcBef>
              <a:spcAft>
                <a:spcPts val="0"/>
              </a:spcAft>
              <a:buSzPts val="1800"/>
              <a:buChar char="●"/>
            </a:pPr>
            <a:r>
              <a:rPr b="1" lang="en" sz="1800"/>
              <a:t>Deterministic</a:t>
            </a:r>
            <a:r>
              <a:rPr lang="en" sz="1800"/>
              <a:t>: Inherit </a:t>
            </a:r>
            <a:r>
              <a:rPr lang="en" sz="1800">
                <a:latin typeface="Roboto Mono Medium"/>
                <a:ea typeface="Roboto Mono Medium"/>
                <a:cs typeface="Roboto Mono Medium"/>
                <a:sym typeface="Roboto Mono Medium"/>
              </a:rPr>
              <a:t>grain.MapTransform</a:t>
            </a:r>
            <a:r>
              <a:rPr lang="en" sz="1800"/>
              <a:t>, implement </a:t>
            </a:r>
            <a:r>
              <a:rPr lang="en" sz="1800">
                <a:latin typeface="Roboto Mono Medium"/>
                <a:ea typeface="Roboto Mono Medium"/>
                <a:cs typeface="Roboto Mono Medium"/>
                <a:sym typeface="Roboto Mono Medium"/>
              </a:rPr>
              <a:t>map(self, element)</a:t>
            </a:r>
            <a:r>
              <a:rPr lang="en" sz="1800"/>
              <a:t>.</a:t>
            </a:r>
            <a:endParaRPr sz="1800"/>
          </a:p>
          <a:p>
            <a:pPr indent="-342900" lvl="0" marL="457200" rtl="0" algn="l">
              <a:lnSpc>
                <a:spcPct val="115000"/>
              </a:lnSpc>
              <a:spcBef>
                <a:spcPts val="1000"/>
              </a:spcBef>
              <a:spcAft>
                <a:spcPts val="0"/>
              </a:spcAft>
              <a:buSzPts val="1800"/>
              <a:buChar char="●"/>
            </a:pPr>
            <a:r>
              <a:rPr b="1" lang="en" sz="1800"/>
              <a:t>Random</a:t>
            </a:r>
            <a:r>
              <a:rPr lang="en" sz="1800"/>
              <a:t>: Inherit </a:t>
            </a:r>
            <a:r>
              <a:rPr lang="en" sz="1800">
                <a:latin typeface="Roboto Mono Medium"/>
                <a:ea typeface="Roboto Mono Medium"/>
                <a:cs typeface="Roboto Mono Medium"/>
                <a:sym typeface="Roboto Mono Medium"/>
              </a:rPr>
              <a:t>grain.RandomMapTransform</a:t>
            </a:r>
            <a:r>
              <a:rPr lang="en" sz="1800"/>
              <a:t>, implement </a:t>
            </a:r>
            <a:r>
              <a:rPr lang="en" sz="1800">
                <a:latin typeface="Roboto Mono Medium"/>
                <a:ea typeface="Roboto Mono Medium"/>
                <a:cs typeface="Roboto Mono Medium"/>
                <a:sym typeface="Roboto Mono Medium"/>
              </a:rPr>
              <a:t>random_map(self, element, rng)</a:t>
            </a:r>
            <a:r>
              <a:rPr lang="en" sz="1800"/>
              <a:t>. Use the provided </a:t>
            </a:r>
            <a:r>
              <a:rPr lang="en" sz="1800">
                <a:latin typeface="Roboto Mono Medium"/>
                <a:ea typeface="Roboto Mono Medium"/>
                <a:cs typeface="Roboto Mono Medium"/>
                <a:sym typeface="Roboto Mono Medium"/>
              </a:rPr>
              <a:t>RNG</a:t>
            </a:r>
            <a:r>
              <a:rPr lang="en" sz="1800"/>
              <a:t> for reproducibility!</a:t>
            </a:r>
            <a:endParaRPr sz="1800"/>
          </a:p>
          <a:p>
            <a:pPr indent="-342900" lvl="0" marL="457200" rtl="0" algn="l">
              <a:lnSpc>
                <a:spcPct val="115000"/>
              </a:lnSpc>
              <a:spcBef>
                <a:spcPts val="1000"/>
              </a:spcBef>
              <a:spcAft>
                <a:spcPts val="1000"/>
              </a:spcAft>
              <a:buSzPts val="1800"/>
              <a:buChar char="●"/>
            </a:pPr>
            <a:r>
              <a:rPr b="1" lang="en" sz="1800"/>
              <a:t>Pickling</a:t>
            </a:r>
            <a:r>
              <a:rPr lang="en" sz="1800"/>
              <a:t>: If </a:t>
            </a:r>
            <a:r>
              <a:rPr lang="en" sz="1800">
                <a:latin typeface="Roboto Mono Medium"/>
                <a:ea typeface="Roboto Mono Medium"/>
                <a:cs typeface="Roboto Mono Medium"/>
                <a:sym typeface="Roboto Mono Medium"/>
              </a:rPr>
              <a:t>worker_count &gt; 0</a:t>
            </a:r>
            <a:r>
              <a:rPr lang="en" sz="1800"/>
              <a:t>, custom transforms must be picklable (avoid complex closures, non-picklable objects).</a:t>
            </a:r>
            <a:endParaRPr sz="1800"/>
          </a:p>
        </p:txBody>
      </p:sp>
      <p:sp>
        <p:nvSpPr>
          <p:cNvPr id="976" name="Google Shape;976;p10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Implementing Custom Logic</a:t>
            </a:r>
            <a:endParaRPr/>
          </a:p>
        </p:txBody>
      </p:sp>
      <p:pic>
        <p:nvPicPr>
          <p:cNvPr id="977" name="Google Shape;977;p100"/>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81" name="Shape 981"/>
        <p:cNvGrpSpPr/>
        <p:nvPr/>
      </p:nvGrpSpPr>
      <p:grpSpPr>
        <a:xfrm>
          <a:off x="0" y="0"/>
          <a:ext cx="0" cy="0"/>
          <a:chOff x="0" y="0"/>
          <a:chExt cx="0" cy="0"/>
        </a:xfrm>
      </p:grpSpPr>
      <p:sp>
        <p:nvSpPr>
          <p:cNvPr id="982" name="Google Shape;982;p101"/>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Randomly scale data</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RandomScale</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grain</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RandomMapTransform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CE93D8"/>
                </a:solidFill>
                <a:latin typeface="Roboto Mono"/>
                <a:ea typeface="Roboto Mono"/>
                <a:cs typeface="Roboto Mono"/>
                <a:sym typeface="Roboto Mono"/>
              </a:rPr>
              <a:t> random_map</a:t>
            </a:r>
            <a:r>
              <a:rPr lang="en" sz="1200">
                <a:solidFill>
                  <a:srgbClr val="ECEFF1"/>
                </a:solidFill>
                <a:latin typeface="Roboto Mono"/>
                <a:ea typeface="Roboto Mono"/>
                <a:cs typeface="Roboto Mono"/>
                <a:sym typeface="Roboto Mono"/>
              </a:rPr>
              <a:t>(self, element: dict, rng: np.random.Generator) -&gt; dict: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Use the provided rng for reproducible randomness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scale_factor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rng.uniform(</a:t>
            </a:r>
            <a:r>
              <a:rPr lang="en" sz="1200">
                <a:solidFill>
                  <a:srgbClr val="FBC02D"/>
                </a:solidFill>
                <a:latin typeface="Roboto Mono"/>
                <a:ea typeface="Roboto Mono"/>
                <a:cs typeface="Roboto Mono"/>
                <a:sym typeface="Roboto Mono"/>
              </a:rPr>
              <a:t>0.8</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element[</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element[</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scale_factor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element</a:t>
            </a:r>
            <a:endParaRPr sz="1200">
              <a:solidFill>
                <a:srgbClr val="FF9492"/>
              </a:solidFill>
              <a:latin typeface="Roboto Mono"/>
              <a:ea typeface="Roboto Mono"/>
              <a:cs typeface="Roboto Mono"/>
              <a:sym typeface="Roboto Mono"/>
            </a:endParaRPr>
          </a:p>
        </p:txBody>
      </p:sp>
      <p:sp>
        <p:nvSpPr>
          <p:cNvPr id="983" name="Google Shape;983;p10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Custom Random Transformation</a:t>
            </a:r>
            <a:endParaRPr>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87" name="Shape 987"/>
        <p:cNvGrpSpPr/>
        <p:nvPr/>
      </p:nvGrpSpPr>
      <p:grpSpPr>
        <a:xfrm>
          <a:off x="0" y="0"/>
          <a:ext cx="0" cy="0"/>
          <a:chOff x="0" y="0"/>
          <a:chExt cx="0" cy="0"/>
        </a:xfrm>
      </p:grpSpPr>
      <p:sp>
        <p:nvSpPr>
          <p:cNvPr id="988" name="Google Shape;988;p102"/>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Usage in DataLoader operations list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custom_ops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RandomScale(), </a:t>
            </a:r>
            <a:r>
              <a:rPr lang="en" sz="1200">
                <a:solidFill>
                  <a:srgbClr val="F06292"/>
                </a:solidFill>
                <a:latin typeface="Roboto Mono"/>
                <a:ea typeface="Roboto Mono"/>
                <a:cs typeface="Roboto Mono"/>
                <a:sym typeface="Roboto Mono"/>
              </a:rPr>
              <a:t># Add instance to the list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grain.Batch(</a:t>
            </a:r>
            <a:r>
              <a:rPr lang="en" sz="1200">
                <a:solidFill>
                  <a:srgbClr val="FBC02D"/>
                </a:solidFill>
                <a:latin typeface="Roboto Mono"/>
                <a:ea typeface="Roboto Mono"/>
                <a:cs typeface="Roboto Mono"/>
                <a:sym typeface="Roboto Mono"/>
              </a:rPr>
              <a:t>batch_size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64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dl_custom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grain.DataLoader(</a:t>
            </a:r>
            <a:r>
              <a:rPr lang="en" sz="1200">
                <a:solidFill>
                  <a:srgbClr val="FBC02D"/>
                </a:solidFill>
                <a:latin typeface="Roboto Mono"/>
                <a:ea typeface="Roboto Mono"/>
                <a:cs typeface="Roboto Mono"/>
                <a:sym typeface="Roboto Mono"/>
              </a:rPr>
              <a:t>data_source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source, </a:t>
            </a:r>
            <a:r>
              <a:rPr lang="en" sz="1200">
                <a:solidFill>
                  <a:srgbClr val="FBC02D"/>
                </a:solidFill>
                <a:latin typeface="Roboto Mono"/>
                <a:ea typeface="Roboto Mono"/>
                <a:cs typeface="Roboto Mono"/>
                <a:sym typeface="Roboto Mono"/>
              </a:rPr>
              <a:t>operations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custom_ops,</a:t>
            </a:r>
            <a:endParaRPr sz="1200">
              <a:solidFill>
                <a:srgbClr val="FBC02D"/>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sampler</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index_sampler, </a:t>
            </a:r>
            <a:r>
              <a:rPr lang="en" sz="1200">
                <a:solidFill>
                  <a:srgbClr val="FBC02D"/>
                </a:solidFill>
                <a:latin typeface="Roboto Mono"/>
                <a:ea typeface="Roboto Mono"/>
                <a:cs typeface="Roboto Mono"/>
                <a:sym typeface="Roboto Mono"/>
              </a:rPr>
              <a:t>worker_count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num_workers)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"Configured DataLoader with custom random transform."</a:t>
            </a: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89" name="Google Shape;989;p10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Custom Random Transformation</a:t>
            </a:r>
            <a:endParaRPr>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103"/>
          <p:cNvSpPr txBox="1"/>
          <p:nvPr>
            <p:ph idx="1" type="body"/>
          </p:nvPr>
        </p:nvSpPr>
        <p:spPr>
          <a:xfrm>
            <a:off x="344500" y="11913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Why Shard?</a:t>
            </a:r>
            <a:r>
              <a:rPr lang="en" sz="1800"/>
              <a:t> Distributed training requires each process gets unique data slice.</a:t>
            </a:r>
            <a:endParaRPr sz="1800"/>
          </a:p>
          <a:p>
            <a:pPr indent="-342900" lvl="0" marL="457200" rtl="0" algn="l">
              <a:lnSpc>
                <a:spcPct val="115000"/>
              </a:lnSpc>
              <a:spcBef>
                <a:spcPts val="1000"/>
              </a:spcBef>
              <a:spcAft>
                <a:spcPts val="0"/>
              </a:spcAft>
              <a:buSzPts val="1800"/>
              <a:buChar char="●"/>
            </a:pPr>
            <a:r>
              <a:rPr b="1" lang="en" sz="1800"/>
              <a:t>Grain's Approach</a:t>
            </a:r>
            <a:r>
              <a:rPr lang="en" sz="1800"/>
              <a:t>: Configure sharding with </a:t>
            </a:r>
            <a:r>
              <a:rPr lang="en" sz="1800">
                <a:latin typeface="Roboto Mono Medium"/>
                <a:ea typeface="Roboto Mono Medium"/>
                <a:cs typeface="Roboto Mono Medium"/>
                <a:sym typeface="Roboto Mono Medium"/>
              </a:rPr>
              <a:t>DataLoader.shard_options</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grain.sharding.ShardOptions</a:t>
            </a:r>
            <a:r>
              <a:rPr lang="en" sz="1800"/>
              <a:t>: Holds </a:t>
            </a:r>
            <a:r>
              <a:rPr lang="en" sz="1800">
                <a:latin typeface="Roboto Mono Medium"/>
                <a:ea typeface="Roboto Mono Medium"/>
                <a:cs typeface="Roboto Mono Medium"/>
                <a:sym typeface="Roboto Mono Medium"/>
              </a:rPr>
              <a:t>shard_index</a:t>
            </a:r>
            <a:r>
              <a:rPr lang="en" sz="1800"/>
              <a:t>, </a:t>
            </a:r>
            <a:r>
              <a:rPr lang="en" sz="1800">
                <a:latin typeface="Roboto Mono Medium"/>
                <a:ea typeface="Roboto Mono Medium"/>
                <a:cs typeface="Roboto Mono Medium"/>
                <a:sym typeface="Roboto Mono Medium"/>
              </a:rPr>
              <a:t>shard_count</a:t>
            </a:r>
            <a:r>
              <a:rPr lang="en" sz="1800"/>
              <a:t>.</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grain.sharding.ShardByJaxProcess</a:t>
            </a:r>
            <a:r>
              <a:rPr lang="en" sz="1800"/>
              <a:t>: Recommended helper; auto-detects index/count from JAX environment (</a:t>
            </a:r>
            <a:r>
              <a:rPr lang="en" sz="1800">
                <a:latin typeface="Roboto Mono Medium"/>
                <a:ea typeface="Roboto Mono Medium"/>
                <a:cs typeface="Roboto Mono Medium"/>
                <a:sym typeface="Roboto Mono Medium"/>
              </a:rPr>
              <a:t>jax.process_index()</a:t>
            </a:r>
            <a:r>
              <a:rPr lang="en" sz="1800"/>
              <a:t>, etc.).</a:t>
            </a:r>
            <a:endParaRPr sz="1800"/>
          </a:p>
        </p:txBody>
      </p:sp>
      <p:sp>
        <p:nvSpPr>
          <p:cNvPr id="995" name="Google Shape;995;p10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Scaling Out: Data Sharding</a:t>
            </a:r>
            <a:endParaRPr/>
          </a:p>
        </p:txBody>
      </p:sp>
      <p:pic>
        <p:nvPicPr>
          <p:cNvPr id="996" name="Google Shape;996;p103"/>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00" name="Shape 1000"/>
        <p:cNvGrpSpPr/>
        <p:nvPr/>
      </p:nvGrpSpPr>
      <p:grpSpPr>
        <a:xfrm>
          <a:off x="0" y="0"/>
          <a:ext cx="0" cy="0"/>
          <a:chOff x="0" y="0"/>
          <a:chExt cx="0" cy="0"/>
        </a:xfrm>
      </p:grpSpPr>
      <p:sp>
        <p:nvSpPr>
          <p:cNvPr id="1001" name="Google Shape;1001;p104"/>
          <p:cNvSpPr txBox="1"/>
          <p:nvPr/>
        </p:nvSpPr>
        <p:spPr>
          <a:xfrm>
            <a:off x="375525" y="856925"/>
            <a:ext cx="8352600" cy="4279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try</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Auto-detects from JAX environment (e.g., jax.process_index())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shard_options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grain.ShardByJaxProcess(</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"Using ShardByJaxProcess: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shard_options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except</a:t>
            </a:r>
            <a:r>
              <a:rPr lang="en" sz="1200">
                <a:solidFill>
                  <a:srgbClr val="ECEFF1"/>
                </a:solidFill>
                <a:latin typeface="Roboto Mono"/>
                <a:ea typeface="Roboto Mono"/>
                <a:cs typeface="Roboto Mono"/>
                <a:sym typeface="Roboto Mono"/>
              </a:rPr>
              <a:t> ImportError: </a:t>
            </a:r>
            <a:r>
              <a:rPr lang="en" sz="1200">
                <a:solidFill>
                  <a:srgbClr val="F06292"/>
                </a:solidFill>
                <a:latin typeface="Roboto Mono"/>
                <a:ea typeface="Roboto Mono"/>
                <a:cs typeface="Roboto Mono"/>
                <a:sym typeface="Roboto Mono"/>
              </a:rPr>
              <a:t># Fallback if not in JAX distributed env</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9CCC65"/>
                </a:solidFill>
                <a:latin typeface="Roboto Mono"/>
                <a:ea typeface="Roboto Mono"/>
                <a:cs typeface="Roboto Mono"/>
                <a:sym typeface="Roboto Mono"/>
              </a:rPr>
              <a:t>"Fallback: No sharding."</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shard_options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grain.ShardOptions(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Configure IndexSampler with these options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sampler_sharded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grain.IndexSampler(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len(source),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shuffle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seed</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42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b="1" lang="en">
                <a:solidFill>
                  <a:srgbClr val="F06292"/>
                </a:solidFill>
                <a:latin typeface="Roboto Mono"/>
                <a:ea typeface="Roboto Mono"/>
                <a:cs typeface="Roboto Mono"/>
                <a:sym typeface="Roboto Mono"/>
              </a:rPr>
              <a:t># Use shard_options when creating the DataLoader</a:t>
            </a:r>
            <a:endParaRPr b="1">
              <a:solidFill>
                <a:srgbClr val="FF9492"/>
              </a:solidFill>
              <a:latin typeface="Roboto Mono"/>
              <a:ea typeface="Roboto Mono"/>
              <a:cs typeface="Roboto Mono"/>
              <a:sym typeface="Roboto Mono"/>
            </a:endParaRPr>
          </a:p>
        </p:txBody>
      </p:sp>
      <p:sp>
        <p:nvSpPr>
          <p:cNvPr id="1002" name="Google Shape;1002;p10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Using </a:t>
            </a:r>
            <a:r>
              <a:rPr lang="en">
                <a:solidFill>
                  <a:schemeClr val="lt2"/>
                </a:solidFill>
                <a:latin typeface="Roboto Mono Medium"/>
                <a:ea typeface="Roboto Mono Medium"/>
                <a:cs typeface="Roboto Mono Medium"/>
                <a:sym typeface="Roboto Mono Medium"/>
              </a:rPr>
              <a:t>ShardByJaxProcess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 name="Shape 1006"/>
        <p:cNvGrpSpPr/>
        <p:nvPr/>
      </p:nvGrpSpPr>
      <p:grpSpPr>
        <a:xfrm>
          <a:off x="0" y="0"/>
          <a:ext cx="0" cy="0"/>
          <a:chOff x="0" y="0"/>
          <a:chExt cx="0" cy="0"/>
        </a:xfrm>
      </p:grpSpPr>
      <p:sp>
        <p:nvSpPr>
          <p:cNvPr id="1007" name="Google Shape;1007;p105"/>
          <p:cNvSpPr txBox="1"/>
          <p:nvPr>
            <p:ph idx="1" type="body"/>
          </p:nvPr>
        </p:nvSpPr>
        <p:spPr>
          <a:xfrm>
            <a:off x="344500" y="13437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Multiprocessing</a:t>
            </a:r>
            <a:r>
              <a:rPr lang="en" sz="1800"/>
              <a:t> </a:t>
            </a:r>
            <a:r>
              <a:rPr lang="en" sz="1800">
                <a:latin typeface="Roboto Mono Medium"/>
                <a:ea typeface="Roboto Mono Medium"/>
                <a:cs typeface="Roboto Mono Medium"/>
                <a:sym typeface="Roboto Mono Medium"/>
              </a:rPr>
              <a:t>(worker_count &gt; 0)</a:t>
            </a:r>
            <a:r>
              <a:rPr lang="en" sz="1800"/>
              <a:t>: Bypasses GIL for parallel CPU work.</a:t>
            </a:r>
            <a:endParaRPr sz="1800"/>
          </a:p>
          <a:p>
            <a:pPr indent="-342900" lvl="0" marL="457200" rtl="0" algn="l">
              <a:lnSpc>
                <a:spcPct val="115000"/>
              </a:lnSpc>
              <a:spcBef>
                <a:spcPts val="1000"/>
              </a:spcBef>
              <a:spcAft>
                <a:spcPts val="0"/>
              </a:spcAft>
              <a:buSzPts val="1800"/>
              <a:buChar char="●"/>
            </a:pPr>
            <a:r>
              <a:rPr b="1" lang="en" sz="1800"/>
              <a:t>Shared Memory</a:t>
            </a:r>
            <a:r>
              <a:rPr lang="en" sz="1800"/>
              <a:t>: Efficiently transfers large NumPy arrays (e.g., batches) between processes, avoiding costly serialization.</a:t>
            </a:r>
            <a:endParaRPr sz="1800"/>
          </a:p>
          <a:p>
            <a:pPr indent="-342900" lvl="0" marL="457200" rtl="0" algn="l">
              <a:lnSpc>
                <a:spcPct val="115000"/>
              </a:lnSpc>
              <a:spcBef>
                <a:spcPts val="1000"/>
              </a:spcBef>
              <a:spcAft>
                <a:spcPts val="0"/>
              </a:spcAft>
              <a:buSzPts val="1800"/>
              <a:buChar char="●"/>
            </a:pPr>
            <a:r>
              <a:rPr b="1" lang="en" sz="1800"/>
              <a:t>Prefetching</a:t>
            </a:r>
            <a:r>
              <a:rPr lang="en" sz="1800"/>
              <a:t>: Workers prepare data ahead of time, hiding I/O and transform latency.</a:t>
            </a:r>
            <a:endParaRPr sz="1800"/>
          </a:p>
          <a:p>
            <a:pPr indent="-342900" lvl="0" marL="457200" rtl="0" algn="l">
              <a:lnSpc>
                <a:spcPct val="115000"/>
              </a:lnSpc>
              <a:spcBef>
                <a:spcPts val="1000"/>
              </a:spcBef>
              <a:spcAft>
                <a:spcPts val="1000"/>
              </a:spcAft>
              <a:buSzPts val="1800"/>
              <a:buChar char="●"/>
            </a:pPr>
            <a:r>
              <a:rPr b="1" lang="en" sz="1800"/>
              <a:t>Asynchronous Ops</a:t>
            </a:r>
            <a:r>
              <a:rPr lang="en" sz="1800"/>
              <a:t>: Internal tasks run concurrently to avoid blocking data flow.</a:t>
            </a:r>
            <a:endParaRPr sz="1800"/>
          </a:p>
        </p:txBody>
      </p:sp>
      <p:sp>
        <p:nvSpPr>
          <p:cNvPr id="1008" name="Google Shape;1008;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Behind the Scenes: Performance</a:t>
            </a:r>
            <a:endParaRPr/>
          </a:p>
        </p:txBody>
      </p:sp>
      <p:pic>
        <p:nvPicPr>
          <p:cNvPr id="1009" name="Google Shape;1009;p105"/>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106"/>
          <p:cNvSpPr txBox="1"/>
          <p:nvPr>
            <p:ph idx="1" type="body"/>
          </p:nvPr>
        </p:nvSpPr>
        <p:spPr>
          <a:xfrm>
            <a:off x="344500" y="962775"/>
            <a:ext cx="6877500" cy="3970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Get Iterator</a:t>
            </a:r>
            <a:r>
              <a:rPr lang="en" sz="1800"/>
              <a:t>: </a:t>
            </a:r>
            <a:r>
              <a:rPr lang="en" sz="1800">
                <a:latin typeface="Roboto Mono Medium"/>
                <a:ea typeface="Roboto Mono Medium"/>
                <a:cs typeface="Roboto Mono Medium"/>
                <a:sym typeface="Roboto Mono Medium"/>
              </a:rPr>
              <a:t>iterator = iter(data_loader)</a:t>
            </a:r>
            <a:r>
              <a:rPr lang="en" sz="1800"/>
              <a:t> from your configured Grain DataLoader.</a:t>
            </a:r>
            <a:endParaRPr sz="1800"/>
          </a:p>
          <a:p>
            <a:pPr indent="-342900" lvl="0" marL="457200" rtl="0" algn="l">
              <a:lnSpc>
                <a:spcPct val="115000"/>
              </a:lnSpc>
              <a:spcBef>
                <a:spcPts val="1000"/>
              </a:spcBef>
              <a:spcAft>
                <a:spcPts val="0"/>
              </a:spcAft>
              <a:buSzPts val="1800"/>
              <a:buChar char="●"/>
            </a:pPr>
            <a:r>
              <a:rPr b="1" lang="en" sz="1800"/>
              <a:t>Loop</a:t>
            </a:r>
            <a:r>
              <a:rPr lang="en" sz="1800"/>
              <a:t>:</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batch = next(iterator)</a:t>
            </a:r>
            <a:r>
              <a:rPr lang="en" sz="1800"/>
              <a:t> (Get data batch).</a:t>
            </a:r>
            <a:endParaRPr sz="1800"/>
          </a:p>
          <a:p>
            <a:pPr indent="-342900" lvl="1" marL="914400" rtl="0" algn="l">
              <a:lnSpc>
                <a:spcPct val="115000"/>
              </a:lnSpc>
              <a:spcBef>
                <a:spcPts val="1000"/>
              </a:spcBef>
              <a:spcAft>
                <a:spcPts val="0"/>
              </a:spcAft>
              <a:buSzPts val="1800"/>
              <a:buChar char="○"/>
            </a:pPr>
            <a:r>
              <a:rPr lang="en" sz="1800"/>
              <a:t>Optional</a:t>
            </a:r>
            <a:r>
              <a:rPr lang="en" sz="1800"/>
              <a:t>: </a:t>
            </a:r>
            <a:r>
              <a:rPr lang="en" sz="1800">
                <a:latin typeface="Roboto Mono Medium"/>
                <a:ea typeface="Roboto Mono Medium"/>
                <a:cs typeface="Roboto Mono Medium"/>
                <a:sym typeface="Roboto Mono Medium"/>
              </a:rPr>
              <a:t>jax.device_put(batch, ...)</a:t>
            </a:r>
            <a:r>
              <a:rPr lang="en" sz="1800"/>
              <a:t> for local device sharding/placement.</a:t>
            </a:r>
            <a:endParaRPr sz="1800"/>
          </a:p>
          <a:p>
            <a:pPr indent="-342900" lvl="1" marL="914400" rtl="0" algn="l">
              <a:lnSpc>
                <a:spcPct val="115000"/>
              </a:lnSpc>
              <a:spcBef>
                <a:spcPts val="1000"/>
              </a:spcBef>
              <a:spcAft>
                <a:spcPts val="0"/>
              </a:spcAft>
              <a:buSzPts val="1800"/>
              <a:buChar char="○"/>
            </a:pPr>
            <a:r>
              <a:rPr lang="en" sz="1800"/>
              <a:t>Pass batch to your Jitted JAX/Flax NNX training function.</a:t>
            </a:r>
            <a:endParaRPr sz="1800"/>
          </a:p>
          <a:p>
            <a:pPr indent="-342900" lvl="1" marL="914400" rtl="0" algn="l">
              <a:lnSpc>
                <a:spcPct val="115000"/>
              </a:lnSpc>
              <a:spcBef>
                <a:spcPts val="1000"/>
              </a:spcBef>
              <a:spcAft>
                <a:spcPts val="1000"/>
              </a:spcAft>
              <a:buSzPts val="1800"/>
              <a:buChar char="○"/>
            </a:pPr>
            <a:r>
              <a:rPr lang="en" sz="1800"/>
              <a:t>Update Flax NNX state (params, optimizer) based on results.</a:t>
            </a:r>
            <a:endParaRPr sz="1800"/>
          </a:p>
        </p:txBody>
      </p:sp>
      <p:sp>
        <p:nvSpPr>
          <p:cNvPr id="1015" name="Google Shape;1015;p10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Using Grain in your Flax NNX Training Loop</a:t>
            </a:r>
            <a:endParaRPr/>
          </a:p>
        </p:txBody>
      </p:sp>
      <p:pic>
        <p:nvPicPr>
          <p:cNvPr id="1016" name="Google Shape;1016;p106"/>
          <p:cNvPicPr preferRelativeResize="0"/>
          <p:nvPr/>
        </p:nvPicPr>
        <p:blipFill>
          <a:blip r:embed="rId3">
            <a:alphaModFix/>
          </a:blip>
          <a:stretch>
            <a:fillRect/>
          </a:stretch>
        </p:blipFill>
        <p:spPr>
          <a:xfrm>
            <a:off x="7222125" y="2029125"/>
            <a:ext cx="1673025" cy="1673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1496175"/>
            <a:ext cx="67425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JAX is Fast</a:t>
            </a:r>
            <a:r>
              <a:rPr lang="en" sz="1800"/>
              <a:t>: Excels at parallel computation on accelerators (GPUs/TPUs).</a:t>
            </a:r>
            <a:endParaRPr sz="1800"/>
          </a:p>
          <a:p>
            <a:pPr indent="-342900" lvl="0" marL="457200" rtl="0" algn="l">
              <a:lnSpc>
                <a:spcPct val="115000"/>
              </a:lnSpc>
              <a:spcBef>
                <a:spcPts val="1000"/>
              </a:spcBef>
              <a:spcAft>
                <a:spcPts val="0"/>
              </a:spcAft>
              <a:buSzPts val="1800"/>
              <a:buChar char="●"/>
            </a:pPr>
            <a:r>
              <a:rPr b="1" lang="en" sz="1800"/>
              <a:t>Data Bottlenecks</a:t>
            </a:r>
            <a:r>
              <a:rPr lang="en" sz="1800"/>
              <a:t>: Standard Python loading (I/O, CPU transforms, GIL) can't keep up.</a:t>
            </a:r>
            <a:endParaRPr sz="1800"/>
          </a:p>
          <a:p>
            <a:pPr indent="-342900" lvl="0" marL="457200" rtl="0" algn="l">
              <a:lnSpc>
                <a:spcPct val="115000"/>
              </a:lnSpc>
              <a:spcBef>
                <a:spcPts val="1000"/>
              </a:spcBef>
              <a:spcAft>
                <a:spcPts val="0"/>
              </a:spcAft>
              <a:buSzPts val="1800"/>
              <a:buChar char="●"/>
            </a:pPr>
            <a:r>
              <a:rPr b="1" lang="en" sz="1800"/>
              <a:t>Starving Accelerators</a:t>
            </a:r>
            <a:r>
              <a:rPr lang="en" sz="1800"/>
              <a:t>: Inefficient data pipelines waste JAX's potential.</a:t>
            </a:r>
            <a:endParaRPr sz="1800"/>
          </a:p>
          <a:p>
            <a:pPr indent="-342900" lvl="0" marL="457200" rtl="0" algn="l">
              <a:lnSpc>
                <a:spcPct val="115000"/>
              </a:lnSpc>
              <a:spcBef>
                <a:spcPts val="1000"/>
              </a:spcBef>
              <a:spcAft>
                <a:spcPts val="1000"/>
              </a:spcAft>
              <a:buSzPts val="1800"/>
              <a:buChar char="●"/>
            </a:pPr>
            <a:r>
              <a:rPr b="1" lang="en" sz="1800"/>
              <a:t>PyTorch Analogy</a:t>
            </a:r>
            <a:r>
              <a:rPr lang="en" sz="1800"/>
              <a:t>: Like </a:t>
            </a:r>
            <a:r>
              <a:rPr lang="en" sz="1800">
                <a:latin typeface="Roboto Mono Medium"/>
                <a:ea typeface="Roboto Mono Medium"/>
                <a:cs typeface="Roboto Mono Medium"/>
                <a:sym typeface="Roboto Mono Medium"/>
              </a:rPr>
              <a:t>torch.utils.data.DataLoader</a:t>
            </a:r>
            <a:r>
              <a:rPr lang="en" sz="1800"/>
              <a:t>, Grain optimizes this for JAX.</a:t>
            </a:r>
            <a:endParaRPr sz="18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Specialized Data Loading for JAX?</a:t>
            </a:r>
            <a:endParaRPr/>
          </a:p>
        </p:txBody>
      </p:sp>
      <p:pic>
        <p:nvPicPr>
          <p:cNvPr id="906" name="Google Shape;906;p89"/>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0" name="Shape 1020"/>
        <p:cNvGrpSpPr/>
        <p:nvPr/>
      </p:nvGrpSpPr>
      <p:grpSpPr>
        <a:xfrm>
          <a:off x="0" y="0"/>
          <a:ext cx="0" cy="0"/>
          <a:chOff x="0" y="0"/>
          <a:chExt cx="0" cy="0"/>
        </a:xfrm>
      </p:grpSpPr>
      <p:sp>
        <p:nvSpPr>
          <p:cNvPr id="1021" name="Google Shape;1021;p107"/>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import</a:t>
            </a:r>
            <a:r>
              <a:rPr lang="en" sz="1200">
                <a:solidFill>
                  <a:srgbClr val="ECEFF1"/>
                </a:solidFill>
                <a:latin typeface="Roboto Mono"/>
                <a:ea typeface="Roboto Mono"/>
                <a:cs typeface="Roboto Mono"/>
                <a:sym typeface="Roboto Mono"/>
              </a:rPr>
              <a:t> jax.numpy </a:t>
            </a:r>
            <a:r>
              <a:rPr lang="en" sz="1200">
                <a:solidFill>
                  <a:srgbClr val="4DD0E1"/>
                </a:solidFill>
                <a:latin typeface="Roboto Mono"/>
                <a:ea typeface="Roboto Mono"/>
                <a:cs typeface="Roboto Mono"/>
                <a:sym typeface="Roboto Mono"/>
              </a:rPr>
              <a:t>as</a:t>
            </a:r>
            <a:r>
              <a:rPr lang="en" sz="1200">
                <a:solidFill>
                  <a:srgbClr val="ECEFF1"/>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data_loader_sharded, TrainState, train_step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Get Grain 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grain_iterator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iter(data_loader_sharded)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initial_state(</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Your NNX state</a:t>
            </a:r>
            <a:endParaRPr sz="1200">
              <a:solidFill>
                <a:srgbClr val="F06292"/>
              </a:solidFill>
              <a:latin typeface="Roboto Mono"/>
              <a:ea typeface="Roboto Mono"/>
              <a:cs typeface="Roboto Mono"/>
              <a:sym typeface="Roboto Mono"/>
            </a:endParaRPr>
          </a:p>
        </p:txBody>
      </p:sp>
      <p:sp>
        <p:nvSpPr>
          <p:cNvPr id="1022" name="Google Shape;1022;p10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Conceptual JAX/Flax NNX Loop</a:t>
            </a:r>
            <a:endParaRPr>
              <a:solidFill>
                <a:schemeClr val="l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26" name="Shape 1026"/>
        <p:cNvGrpSpPr/>
        <p:nvPr/>
      </p:nvGrpSpPr>
      <p:grpSpPr>
        <a:xfrm>
          <a:off x="0" y="0"/>
          <a:ext cx="0" cy="0"/>
          <a:chOff x="0" y="0"/>
          <a:chExt cx="0" cy="0"/>
        </a:xfrm>
      </p:grpSpPr>
      <p:sp>
        <p:nvSpPr>
          <p:cNvPr id="1027" name="Google Shape;1027;p108"/>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num_steps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10000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step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range(num_steps):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try</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1. Get Batch from Grain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batch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next(grain_iterator)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except</a:t>
            </a:r>
            <a:r>
              <a:rPr lang="en" sz="1200">
                <a:solidFill>
                  <a:srgbClr val="ECEFF1"/>
                </a:solidFill>
                <a:latin typeface="Roboto Mono"/>
                <a:ea typeface="Roboto Mono"/>
                <a:cs typeface="Roboto Mono"/>
                <a:sym typeface="Roboto Mono"/>
              </a:rPr>
              <a:t> StopIteration: </a:t>
            </a:r>
            <a:r>
              <a:rPr lang="en" sz="1200">
                <a:solidFill>
                  <a:srgbClr val="4DD0E1"/>
                </a:solidFill>
                <a:latin typeface="Roboto Mono"/>
                <a:ea typeface="Roboto Mono"/>
                <a:cs typeface="Roboto Mono"/>
                <a:sym typeface="Roboto Mono"/>
              </a:rPr>
              <a:t>break</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2. Optional: Shard batch across local devices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batch = jax.device_put(batch,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3. Execute JITted training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train_step(state, batch) </a:t>
            </a:r>
            <a:r>
              <a:rPr lang="en" sz="1200">
                <a:solidFill>
                  <a:srgbClr val="F06292"/>
                </a:solidFill>
                <a:latin typeface="Roboto Mono"/>
                <a:ea typeface="Roboto Mono"/>
                <a:cs typeface="Roboto Mono"/>
                <a:sym typeface="Roboto Mono"/>
              </a:rPr>
              <a:t># Updates NNX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step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0</a:t>
            </a: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step</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ECEFF1"/>
              </a:solidFill>
              <a:latin typeface="Roboto Mono"/>
              <a:ea typeface="Roboto Mono"/>
              <a:cs typeface="Roboto Mono"/>
              <a:sym typeface="Roboto Mono"/>
            </a:endParaRPr>
          </a:p>
        </p:txBody>
      </p:sp>
      <p:sp>
        <p:nvSpPr>
          <p:cNvPr id="1028" name="Google Shape;1028;p10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Conceptual JAX/Flax NNX Loop</a:t>
            </a:r>
            <a:endParaRPr>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109"/>
          <p:cNvSpPr txBox="1"/>
          <p:nvPr>
            <p:ph idx="1" type="body"/>
          </p:nvPr>
        </p:nvSpPr>
        <p:spPr>
          <a:xfrm>
            <a:off x="344500" y="1343775"/>
            <a:ext cx="61659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Problem</a:t>
            </a:r>
            <a:r>
              <a:rPr lang="en" sz="1800"/>
              <a:t>: Need to restore data stream position along with model weights, especially for reproducibility.</a:t>
            </a:r>
            <a:endParaRPr sz="1800"/>
          </a:p>
          <a:p>
            <a:pPr indent="-342900" lvl="0" marL="457200" rtl="0" algn="l">
              <a:lnSpc>
                <a:spcPct val="115000"/>
              </a:lnSpc>
              <a:spcBef>
                <a:spcPts val="1000"/>
              </a:spcBef>
              <a:spcAft>
                <a:spcPts val="0"/>
              </a:spcAft>
              <a:buSzPts val="1800"/>
              <a:buChar char="●"/>
            </a:pPr>
            <a:r>
              <a:rPr b="1" lang="en" sz="1800"/>
              <a:t>DatasetIterator</a:t>
            </a:r>
            <a:r>
              <a:rPr lang="en" sz="1800"/>
              <a:t>: Low-level API iterator has </a:t>
            </a:r>
            <a:r>
              <a:rPr lang="en" sz="1800">
                <a:latin typeface="Roboto Mono Medium"/>
                <a:ea typeface="Roboto Mono Medium"/>
                <a:cs typeface="Roboto Mono Medium"/>
                <a:sym typeface="Roboto Mono Medium"/>
              </a:rPr>
              <a:t>.get_state()</a:t>
            </a:r>
            <a:r>
              <a:rPr lang="en" sz="1800"/>
              <a:t> / </a:t>
            </a:r>
            <a:r>
              <a:rPr lang="en" sz="1800">
                <a:latin typeface="Roboto Mono Medium"/>
                <a:ea typeface="Roboto Mono Medium"/>
                <a:cs typeface="Roboto Mono Medium"/>
                <a:sym typeface="Roboto Mono Medium"/>
              </a:rPr>
              <a:t>.set_state()</a:t>
            </a:r>
            <a:r>
              <a:rPr lang="en" sz="1800"/>
              <a:t>.</a:t>
            </a:r>
            <a:endParaRPr sz="1800"/>
          </a:p>
          <a:p>
            <a:pPr indent="-342900" lvl="0" marL="457200" rtl="0" algn="l">
              <a:lnSpc>
                <a:spcPct val="115000"/>
              </a:lnSpc>
              <a:spcBef>
                <a:spcPts val="1000"/>
              </a:spcBef>
              <a:spcAft>
                <a:spcPts val="0"/>
              </a:spcAft>
              <a:buSzPts val="1800"/>
              <a:buChar char="●"/>
            </a:pPr>
            <a:r>
              <a:rPr b="1" lang="en" sz="1800"/>
              <a:t>Orbax Integration</a:t>
            </a:r>
            <a:r>
              <a:rPr lang="en" sz="1800"/>
              <a:t>: Recommended for </a:t>
            </a:r>
            <a:r>
              <a:rPr lang="en" sz="1800">
                <a:latin typeface="Roboto Mono Medium"/>
                <a:ea typeface="Roboto Mono Medium"/>
                <a:cs typeface="Roboto Mono Medium"/>
                <a:sym typeface="Roboto Mono Medium"/>
              </a:rPr>
              <a:t>DataLoader</a:t>
            </a:r>
            <a:r>
              <a:rPr lang="en" sz="1800"/>
              <a:t>; standard JAX checkpointing library.</a:t>
            </a:r>
            <a:endParaRPr sz="1800"/>
          </a:p>
          <a:p>
            <a:pPr indent="-342900" lvl="0" marL="457200" rtl="0" algn="l">
              <a:lnSpc>
                <a:spcPct val="115000"/>
              </a:lnSpc>
              <a:spcBef>
                <a:spcPts val="1000"/>
              </a:spcBef>
              <a:spcAft>
                <a:spcPts val="1000"/>
              </a:spcAft>
              <a:buSzPts val="1800"/>
              <a:buChar char="●"/>
            </a:pPr>
            <a:r>
              <a:rPr b="1" lang="en" sz="1800"/>
              <a:t>Benefit</a:t>
            </a:r>
            <a:r>
              <a:rPr lang="en" sz="1800"/>
              <a:t>: Saves/loads Grain iterator state alongside Flax NNX state atomically via Orbax </a:t>
            </a:r>
            <a:r>
              <a:rPr lang="en" sz="1800">
                <a:latin typeface="Roboto Mono Medium"/>
                <a:ea typeface="Roboto Mono Medium"/>
                <a:cs typeface="Roboto Mono Medium"/>
                <a:sym typeface="Roboto Mono Medium"/>
              </a:rPr>
              <a:t>CheckpointManager</a:t>
            </a:r>
            <a:r>
              <a:rPr lang="en" sz="1800"/>
              <a:t>.</a:t>
            </a:r>
            <a:endParaRPr sz="1800"/>
          </a:p>
        </p:txBody>
      </p:sp>
      <p:sp>
        <p:nvSpPr>
          <p:cNvPr id="1034" name="Google Shape;1034;p10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Reproducibility: Checkpointing Input State</a:t>
            </a:r>
            <a:endParaRPr/>
          </a:p>
        </p:txBody>
      </p:sp>
      <p:pic>
        <p:nvPicPr>
          <p:cNvPr id="1035" name="Google Shape;1035;p109"/>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p110"/>
          <p:cNvSpPr txBox="1"/>
          <p:nvPr>
            <p:ph idx="1" type="body"/>
          </p:nvPr>
        </p:nvSpPr>
        <p:spPr>
          <a:xfrm>
            <a:off x="344500" y="1038975"/>
            <a:ext cx="64746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Use Grain</a:t>
            </a:r>
            <a:r>
              <a:rPr lang="en" sz="1800"/>
              <a:t>: Solves JAX data bottlenecks for better performance.</a:t>
            </a:r>
            <a:endParaRPr sz="1800"/>
          </a:p>
          <a:p>
            <a:pPr indent="-342900" lvl="0" marL="457200" rtl="0" algn="l">
              <a:lnSpc>
                <a:spcPct val="115000"/>
              </a:lnSpc>
              <a:spcBef>
                <a:spcPts val="1000"/>
              </a:spcBef>
              <a:spcAft>
                <a:spcPts val="0"/>
              </a:spcAft>
              <a:buSzPts val="1800"/>
              <a:buChar char="●"/>
            </a:pPr>
            <a:r>
              <a:rPr b="1" lang="en" sz="1800"/>
              <a:t>Boost Speed</a:t>
            </a:r>
            <a:r>
              <a:rPr lang="en" sz="1800"/>
              <a:t>: Use </a:t>
            </a:r>
            <a:r>
              <a:rPr lang="en" sz="1800">
                <a:latin typeface="Roboto Mono Medium"/>
                <a:ea typeface="Roboto Mono Medium"/>
                <a:cs typeface="Roboto Mono Medium"/>
                <a:sym typeface="Roboto Mono Medium"/>
              </a:rPr>
              <a:t>DataLoader(worker_count &gt; 0)</a:t>
            </a:r>
            <a:r>
              <a:rPr lang="en" sz="1800"/>
              <a:t> for parallelism.</a:t>
            </a:r>
            <a:endParaRPr sz="1800"/>
          </a:p>
          <a:p>
            <a:pPr indent="-342900" lvl="0" marL="457200" rtl="0" algn="l">
              <a:lnSpc>
                <a:spcPct val="115000"/>
              </a:lnSpc>
              <a:spcBef>
                <a:spcPts val="1000"/>
              </a:spcBef>
              <a:spcAft>
                <a:spcPts val="0"/>
              </a:spcAft>
              <a:buSzPts val="1800"/>
              <a:buChar char="●"/>
            </a:pPr>
            <a:r>
              <a:rPr b="1" lang="en" sz="1800"/>
              <a:t>Ensure Reproducibility</a:t>
            </a:r>
            <a:r>
              <a:rPr lang="en" sz="1800"/>
              <a:t>: Use samplers/seeds &amp; </a:t>
            </a:r>
            <a:r>
              <a:rPr lang="en" sz="1800">
                <a:latin typeface="Roboto Mono Medium"/>
                <a:ea typeface="Roboto Mono Medium"/>
                <a:cs typeface="Roboto Mono Medium"/>
                <a:sym typeface="Roboto Mono Medium"/>
              </a:rPr>
              <a:t>RandomMapTransform's</a:t>
            </a:r>
            <a:r>
              <a:rPr lang="en" sz="1800"/>
              <a:t> RNG.</a:t>
            </a:r>
            <a:endParaRPr sz="1800"/>
          </a:p>
          <a:p>
            <a:pPr indent="-342900" lvl="0" marL="457200" rtl="0" algn="l">
              <a:lnSpc>
                <a:spcPct val="115000"/>
              </a:lnSpc>
              <a:spcBef>
                <a:spcPts val="1000"/>
              </a:spcBef>
              <a:spcAft>
                <a:spcPts val="0"/>
              </a:spcAft>
              <a:buSzPts val="1800"/>
              <a:buChar char="●"/>
            </a:pPr>
            <a:r>
              <a:rPr b="1" lang="en" sz="1800"/>
              <a:t>Distribute</a:t>
            </a:r>
            <a:r>
              <a:rPr lang="en" sz="1800"/>
              <a:t>: Use </a:t>
            </a:r>
            <a:r>
              <a:rPr lang="en" sz="1800">
                <a:latin typeface="Roboto Mono Medium"/>
                <a:ea typeface="Roboto Mono Medium"/>
                <a:cs typeface="Roboto Mono Medium"/>
                <a:sym typeface="Roboto Mono Medium"/>
              </a:rPr>
              <a:t>ShardByJaxProcess</a:t>
            </a:r>
            <a:r>
              <a:rPr lang="en" sz="1800"/>
              <a:t> in </a:t>
            </a:r>
            <a:r>
              <a:rPr lang="en" sz="1800">
                <a:latin typeface="Roboto Mono Medium"/>
                <a:ea typeface="Roboto Mono Medium"/>
                <a:cs typeface="Roboto Mono Medium"/>
                <a:sym typeface="Roboto Mono Medium"/>
              </a:rPr>
              <a:t>IndexSampler</a:t>
            </a:r>
            <a:r>
              <a:rPr lang="en" sz="1800"/>
              <a:t> for JAX sharding.</a:t>
            </a:r>
            <a:endParaRPr sz="1800"/>
          </a:p>
          <a:p>
            <a:pPr indent="-342900" lvl="0" marL="457200" rtl="0" algn="l">
              <a:lnSpc>
                <a:spcPct val="115000"/>
              </a:lnSpc>
              <a:spcBef>
                <a:spcPts val="1000"/>
              </a:spcBef>
              <a:spcAft>
                <a:spcPts val="1000"/>
              </a:spcAft>
              <a:buSzPts val="1800"/>
              <a:buChar char="●"/>
            </a:pPr>
            <a:r>
              <a:rPr b="1" lang="en" sz="1800"/>
              <a:t>Save Everything</a:t>
            </a:r>
            <a:r>
              <a:rPr lang="en" sz="1800"/>
              <a:t>: Checkpoint data iterator state (via Orbax) with model state.</a:t>
            </a:r>
            <a:endParaRPr sz="1800"/>
          </a:p>
        </p:txBody>
      </p:sp>
      <p:sp>
        <p:nvSpPr>
          <p:cNvPr id="1041" name="Google Shape;1041;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Summary &amp; Recommendations</a:t>
            </a:r>
            <a:endParaRPr/>
          </a:p>
        </p:txBody>
      </p:sp>
      <p:pic>
        <p:nvPicPr>
          <p:cNvPr id="1042" name="Google Shape;1042;p110"/>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111"/>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048" name="Google Shape;1048;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049" name="Google Shape;1049;p111"/>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p112"/>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055" name="Google Shape;1055;p11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90"/>
          <p:cNvSpPr txBox="1"/>
          <p:nvPr>
            <p:ph idx="1" type="body"/>
          </p:nvPr>
        </p:nvSpPr>
        <p:spPr>
          <a:xfrm>
            <a:off x="344500" y="1496175"/>
            <a:ext cx="61659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Purpose-Built for JAX</a:t>
            </a:r>
            <a:r>
              <a:rPr lang="en" sz="1800"/>
              <a:t>: Google's library for efficient data reading &amp; preprocessing.</a:t>
            </a:r>
            <a:endParaRPr sz="1800"/>
          </a:p>
          <a:p>
            <a:pPr indent="-342900" lvl="0" marL="457200" rtl="0" algn="l">
              <a:lnSpc>
                <a:spcPct val="115000"/>
              </a:lnSpc>
              <a:spcBef>
                <a:spcPts val="1000"/>
              </a:spcBef>
              <a:spcAft>
                <a:spcPts val="0"/>
              </a:spcAft>
              <a:buSzPts val="1800"/>
              <a:buChar char="●"/>
            </a:pPr>
            <a:r>
              <a:rPr b="1" lang="en" sz="1800"/>
              <a:t>Core Goals</a:t>
            </a:r>
            <a:r>
              <a:rPr lang="en" sz="1800"/>
              <a:t>: Speed (multiprocessing, shared memory), Determinism (reproducibility).</a:t>
            </a:r>
            <a:endParaRPr sz="1800"/>
          </a:p>
          <a:p>
            <a:pPr indent="-342900" lvl="0" marL="457200" rtl="0" algn="l">
              <a:lnSpc>
                <a:spcPct val="115000"/>
              </a:lnSpc>
              <a:spcBef>
                <a:spcPts val="1000"/>
              </a:spcBef>
              <a:spcAft>
                <a:spcPts val="0"/>
              </a:spcAft>
              <a:buSzPts val="1800"/>
              <a:buChar char="●"/>
            </a:pPr>
            <a:r>
              <a:rPr b="1" lang="en" sz="1800"/>
              <a:t>Flexible &amp; Simple</a:t>
            </a:r>
            <a:r>
              <a:rPr lang="en" sz="1800"/>
              <a:t>: Aims for declarative pipeline definition and clear APIs.</a:t>
            </a:r>
            <a:endParaRPr sz="1800"/>
          </a:p>
          <a:p>
            <a:pPr indent="-342900" lvl="0" marL="457200" rtl="0" algn="l">
              <a:lnSpc>
                <a:spcPct val="115000"/>
              </a:lnSpc>
              <a:spcBef>
                <a:spcPts val="1000"/>
              </a:spcBef>
              <a:spcAft>
                <a:spcPts val="1000"/>
              </a:spcAft>
              <a:buSzPts val="1800"/>
              <a:buChar char="●"/>
            </a:pPr>
            <a:r>
              <a:rPr b="1" lang="en" sz="1800"/>
              <a:t>JAX Ecosystem Focus</a:t>
            </a:r>
            <a:r>
              <a:rPr lang="en" sz="1800"/>
              <a:t>: Integrates naturally with JAX concepts like distributed sharding.</a:t>
            </a:r>
            <a:endParaRPr sz="1800"/>
          </a:p>
        </p:txBody>
      </p:sp>
      <p:sp>
        <p:nvSpPr>
          <p:cNvPr id="912" name="Google Shape;912;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What is Grain?</a:t>
            </a:r>
            <a:endParaRPr/>
          </a:p>
        </p:txBody>
      </p:sp>
      <p:pic>
        <p:nvPicPr>
          <p:cNvPr id="913" name="Google Shape;913;p90"/>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91"/>
          <p:cNvSpPr txBox="1"/>
          <p:nvPr>
            <p:ph idx="1" type="body"/>
          </p:nvPr>
        </p:nvSpPr>
        <p:spPr>
          <a:xfrm>
            <a:off x="344500" y="1267575"/>
            <a:ext cx="6165900" cy="3523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Similar Goals</a:t>
            </a:r>
            <a:r>
              <a:rPr lang="en" sz="1800"/>
              <a:t>: Both load, transform, batch, and parallelize data feeding.</a:t>
            </a:r>
            <a:endParaRPr sz="1800"/>
          </a:p>
          <a:p>
            <a:pPr indent="-342900" lvl="0" marL="457200" rtl="0" algn="l">
              <a:lnSpc>
                <a:spcPct val="115000"/>
              </a:lnSpc>
              <a:spcBef>
                <a:spcPts val="1000"/>
              </a:spcBef>
              <a:spcAft>
                <a:spcPts val="0"/>
              </a:spcAft>
              <a:buSzPts val="1800"/>
              <a:buChar char="●"/>
            </a:pPr>
            <a:r>
              <a:rPr b="1" lang="en" sz="1800"/>
              <a:t>Grain's DataLoader API</a:t>
            </a:r>
            <a:r>
              <a:rPr lang="en" sz="1800"/>
              <a:t>: Explicitly separates concerns:</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DataSource</a:t>
            </a:r>
            <a:r>
              <a:rPr lang="en" sz="1800"/>
              <a:t> (reading) + </a:t>
            </a:r>
            <a:r>
              <a:rPr lang="en" sz="1800">
                <a:latin typeface="Roboto Mono Medium"/>
                <a:ea typeface="Roboto Mono Medium"/>
                <a:cs typeface="Roboto Mono Medium"/>
                <a:sym typeface="Roboto Mono Medium"/>
              </a:rPr>
              <a:t>Sampler</a:t>
            </a:r>
            <a:r>
              <a:rPr lang="en" sz="1800"/>
              <a:t> </a:t>
            </a:r>
            <a:r>
              <a:rPr lang="en" sz="1800"/>
              <a:t>(order)</a:t>
            </a:r>
            <a:r>
              <a:rPr lang="en" sz="1800"/>
              <a:t> + </a:t>
            </a:r>
            <a:r>
              <a:rPr lang="en" sz="1800">
                <a:latin typeface="Roboto Mono Medium"/>
                <a:ea typeface="Roboto Mono Medium"/>
                <a:cs typeface="Roboto Mono Medium"/>
                <a:sym typeface="Roboto Mono Medium"/>
              </a:rPr>
              <a:t>Operations</a:t>
            </a:r>
            <a:r>
              <a:rPr lang="en" sz="1800"/>
              <a:t> (transforms).</a:t>
            </a:r>
            <a:endParaRPr sz="1800"/>
          </a:p>
          <a:p>
            <a:pPr indent="-342900" lvl="0" marL="457200" rtl="0" algn="l">
              <a:lnSpc>
                <a:spcPct val="115000"/>
              </a:lnSpc>
              <a:spcBef>
                <a:spcPts val="1000"/>
              </a:spcBef>
              <a:spcAft>
                <a:spcPts val="0"/>
              </a:spcAft>
              <a:buSzPts val="1800"/>
              <a:buChar char="●"/>
            </a:pPr>
            <a:r>
              <a:rPr b="1" lang="en" sz="1800"/>
              <a:t>PyTorch DataLoader</a:t>
            </a:r>
            <a:r>
              <a:rPr lang="en" sz="1800"/>
              <a:t>: Dataset often handles reading + initial transforms.</a:t>
            </a:r>
            <a:endParaRPr sz="1800"/>
          </a:p>
          <a:p>
            <a:pPr indent="-342900" lvl="0" marL="457200" rtl="0" algn="l">
              <a:lnSpc>
                <a:spcPct val="115000"/>
              </a:lnSpc>
              <a:spcBef>
                <a:spcPts val="1000"/>
              </a:spcBef>
              <a:spcAft>
                <a:spcPts val="1000"/>
              </a:spcAft>
              <a:buSzPts val="1800"/>
              <a:buChar char="●"/>
            </a:pPr>
            <a:r>
              <a:rPr b="1" lang="en" sz="1800"/>
              <a:t>Focus</a:t>
            </a:r>
            <a:r>
              <a:rPr lang="en" sz="1800"/>
              <a:t>: We'll use Grain's DataLoader API, conceptually closer for PyTorch users.</a:t>
            </a:r>
            <a:endParaRPr sz="1800"/>
          </a:p>
        </p:txBody>
      </p:sp>
      <p:sp>
        <p:nvSpPr>
          <p:cNvPr id="919" name="Google Shape;919;p9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Grain vs. PyTorch DataLoader - Conceptual Differences</a:t>
            </a:r>
            <a:endParaRPr/>
          </a:p>
        </p:txBody>
      </p:sp>
      <p:pic>
        <p:nvPicPr>
          <p:cNvPr id="920" name="Google Shape;920;p91"/>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92"/>
          <p:cNvSpPr txBox="1"/>
          <p:nvPr>
            <p:ph idx="1" type="body"/>
          </p:nvPr>
        </p:nvSpPr>
        <p:spPr>
          <a:xfrm>
            <a:off x="344500" y="1496175"/>
            <a:ext cx="61659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DataSource</a:t>
            </a:r>
            <a:r>
              <a:rPr lang="en" sz="1800"/>
              <a:t>: Accesses individual raw data records (needs </a:t>
            </a:r>
            <a:r>
              <a:rPr lang="en" sz="1800">
                <a:latin typeface="Roboto Mono Medium"/>
                <a:ea typeface="Roboto Mono Medium"/>
                <a:cs typeface="Roboto Mono Medium"/>
                <a:sym typeface="Roboto Mono Medium"/>
              </a:rPr>
              <a:t>__len__</a:t>
            </a:r>
            <a:r>
              <a:rPr lang="en" sz="1800"/>
              <a:t>, </a:t>
            </a:r>
            <a:r>
              <a:rPr lang="en" sz="1800">
                <a:latin typeface="Roboto Mono Medium"/>
                <a:ea typeface="Roboto Mono Medium"/>
                <a:cs typeface="Roboto Mono Medium"/>
                <a:sym typeface="Roboto Mono Medium"/>
              </a:rPr>
              <a:t>__getitem__</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Sampler</a:t>
            </a:r>
            <a:r>
              <a:rPr lang="en" sz="1800"/>
              <a:t>: Decides which records to load, in what order. Provides per-record random seeds.</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Operations</a:t>
            </a:r>
            <a:r>
              <a:rPr lang="en" sz="1800"/>
              <a:t>: A list of transformations (functions/callables) applied sequentially to process records (e.g., augment, batch).</a:t>
            </a:r>
            <a:endParaRPr sz="1800"/>
          </a:p>
        </p:txBody>
      </p:sp>
      <p:sp>
        <p:nvSpPr>
          <p:cNvPr id="926" name="Google Shape;926;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Building Blocks (</a:t>
            </a:r>
            <a:r>
              <a:rPr lang="en">
                <a:latin typeface="Roboto Mono Medium"/>
                <a:ea typeface="Roboto Mono Medium"/>
                <a:cs typeface="Roboto Mono Medium"/>
                <a:sym typeface="Roboto Mono Medium"/>
              </a:rPr>
              <a:t>DataLoader</a:t>
            </a:r>
            <a:r>
              <a:rPr lang="en"/>
              <a:t> API)</a:t>
            </a:r>
            <a:endParaRPr/>
          </a:p>
        </p:txBody>
      </p:sp>
      <p:pic>
        <p:nvPicPr>
          <p:cNvPr id="927" name="Google Shape;927;p92"/>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93"/>
          <p:cNvSpPr txBox="1"/>
          <p:nvPr>
            <p:ph idx="1" type="body"/>
          </p:nvPr>
        </p:nvSpPr>
        <p:spPr>
          <a:xfrm>
            <a:off x="344500" y="1343775"/>
            <a:ext cx="61659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Orchestrator</a:t>
            </a:r>
            <a:r>
              <a:rPr lang="en" sz="1800"/>
              <a:t>: Combines </a:t>
            </a:r>
            <a:r>
              <a:rPr lang="en" sz="1800">
                <a:latin typeface="Roboto Mono Medium"/>
                <a:ea typeface="Roboto Mono Medium"/>
                <a:cs typeface="Roboto Mono Medium"/>
                <a:sym typeface="Roboto Mono Medium"/>
              </a:rPr>
              <a:t>DataSource</a:t>
            </a:r>
            <a:r>
              <a:rPr lang="en" sz="1800"/>
              <a:t>, </a:t>
            </a:r>
            <a:r>
              <a:rPr lang="en" sz="1800">
                <a:latin typeface="Roboto Mono Medium"/>
                <a:ea typeface="Roboto Mono Medium"/>
                <a:cs typeface="Roboto Mono Medium"/>
                <a:sym typeface="Roboto Mono Medium"/>
              </a:rPr>
              <a:t>Sampler</a:t>
            </a:r>
            <a:r>
              <a:rPr lang="en" sz="1800"/>
              <a:t>, </a:t>
            </a:r>
            <a:r>
              <a:rPr lang="en" sz="1800">
                <a:latin typeface="Roboto Mono Medium"/>
                <a:ea typeface="Roboto Mono Medium"/>
                <a:cs typeface="Roboto Mono Medium"/>
                <a:sym typeface="Roboto Mono Medium"/>
              </a:rPr>
              <a:t>Operations</a:t>
            </a:r>
            <a:r>
              <a:rPr lang="en" sz="1800"/>
              <a:t>, and optionally shards for distributed training</a:t>
            </a:r>
            <a:r>
              <a:rPr lang="en" sz="1800"/>
              <a:t>.</a:t>
            </a:r>
            <a:endParaRPr sz="1800"/>
          </a:p>
          <a:p>
            <a:pPr indent="-342900" lvl="0" marL="457200" rtl="0" algn="l">
              <a:lnSpc>
                <a:spcPct val="115000"/>
              </a:lnSpc>
              <a:spcBef>
                <a:spcPts val="1000"/>
              </a:spcBef>
              <a:spcAft>
                <a:spcPts val="0"/>
              </a:spcAft>
              <a:buSzPts val="1800"/>
              <a:buChar char="●"/>
            </a:pPr>
            <a:r>
              <a:rPr b="1" lang="en" sz="1800"/>
              <a:t>Interface</a:t>
            </a:r>
            <a:r>
              <a:rPr lang="en" sz="1800"/>
              <a:t>: </a:t>
            </a:r>
            <a:r>
              <a:rPr lang="en" sz="1800">
                <a:latin typeface="Roboto Mono Medium"/>
                <a:ea typeface="Roboto Mono Medium"/>
                <a:cs typeface="Roboto Mono Medium"/>
                <a:sym typeface="Roboto Mono Medium"/>
              </a:rPr>
              <a:t>grain.DataLoader(data_source, operations, sampler, worker_count)</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Built-in Parallelism</a:t>
            </a:r>
            <a:r>
              <a:rPr lang="en" sz="1800"/>
              <a:t>: </a:t>
            </a:r>
            <a:r>
              <a:rPr lang="en" sz="1800">
                <a:latin typeface="Roboto Mono Medium"/>
                <a:ea typeface="Roboto Mono Medium"/>
                <a:cs typeface="Roboto Mono Medium"/>
                <a:sym typeface="Roboto Mono Medium"/>
              </a:rPr>
              <a:t>worker_count=0</a:t>
            </a:r>
            <a:r>
              <a:rPr lang="en" sz="1800"/>
              <a:t> (sequential debug mode), </a:t>
            </a:r>
            <a:r>
              <a:rPr lang="en" sz="1800">
                <a:latin typeface="Roboto Mono Medium"/>
                <a:ea typeface="Roboto Mono Medium"/>
                <a:cs typeface="Roboto Mono Medium"/>
                <a:sym typeface="Roboto Mono Medium"/>
              </a:rPr>
              <a:t>worker_count &gt; 0</a:t>
            </a:r>
            <a:r>
              <a:rPr lang="en" sz="1800"/>
              <a:t> (multiprocessing for speed).</a:t>
            </a:r>
            <a:endParaRPr sz="1800"/>
          </a:p>
          <a:p>
            <a:pPr indent="-342900" lvl="0" marL="457200" rtl="0" algn="l">
              <a:lnSpc>
                <a:spcPct val="115000"/>
              </a:lnSpc>
              <a:spcBef>
                <a:spcPts val="1000"/>
              </a:spcBef>
              <a:spcAft>
                <a:spcPts val="1000"/>
              </a:spcAft>
              <a:buSzPts val="1800"/>
              <a:buChar char="●"/>
            </a:pPr>
            <a:r>
              <a:rPr b="1" lang="en" sz="1800"/>
              <a:t>Ease of Use</a:t>
            </a:r>
            <a:r>
              <a:rPr lang="en" sz="1800"/>
              <a:t>: Streamlines setup for common data loading patterns.</a:t>
            </a:r>
            <a:endParaRPr sz="1800"/>
          </a:p>
        </p:txBody>
      </p:sp>
      <p:sp>
        <p:nvSpPr>
          <p:cNvPr id="933" name="Google Shape;933;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Simplified Workflow: </a:t>
            </a:r>
            <a:r>
              <a:rPr lang="en">
                <a:latin typeface="Roboto Mono Medium"/>
                <a:ea typeface="Roboto Mono Medium"/>
                <a:cs typeface="Roboto Mono Medium"/>
                <a:sym typeface="Roboto Mono Medium"/>
              </a:rPr>
              <a:t>grain.DataLoader</a:t>
            </a:r>
            <a:endParaRPr>
              <a:latin typeface="Roboto Mono Medium"/>
              <a:ea typeface="Roboto Mono Medium"/>
              <a:cs typeface="Roboto Mono Medium"/>
              <a:sym typeface="Roboto Mono Medium"/>
            </a:endParaRPr>
          </a:p>
        </p:txBody>
      </p:sp>
      <p:pic>
        <p:nvPicPr>
          <p:cNvPr id="934" name="Google Shape;934;p93"/>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38" name="Shape 938"/>
        <p:cNvGrpSpPr/>
        <p:nvPr/>
      </p:nvGrpSpPr>
      <p:grpSpPr>
        <a:xfrm>
          <a:off x="0" y="0"/>
          <a:ext cx="0" cy="0"/>
          <a:chOff x="0" y="0"/>
          <a:chExt cx="0" cy="0"/>
        </a:xfrm>
      </p:grpSpPr>
      <p:sp>
        <p:nvSpPr>
          <p:cNvPr id="939" name="Google Shape;939;p94"/>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DataSource (Example: Simple in-memory 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MySource</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grain</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RandomAccessDataSource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num_records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._len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num_records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__len__(self): </a:t>
            </a:r>
            <a:r>
              <a:rPr lang="en" sz="1200">
                <a:solidFill>
                  <a:srgbClr val="4DD0E1"/>
                </a:solidFill>
                <a:latin typeface="Roboto Mono"/>
                <a:ea typeface="Roboto Mono"/>
                <a:cs typeface="Roboto Mono"/>
                <a:sym typeface="Roboto Mono"/>
              </a:rPr>
              <a:t>return</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._len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__getitem__(self, idx):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._len </a:t>
            </a:r>
            <a:r>
              <a:rPr lang="en" sz="1200">
                <a:solidFill>
                  <a:srgbClr val="F06292"/>
                </a:solidFill>
                <a:latin typeface="Roboto Mono"/>
                <a:ea typeface="Roboto Mono"/>
                <a:cs typeface="Roboto Mono"/>
                <a:sym typeface="Roboto Mono"/>
              </a:rPr>
              <a:t># Handle wrap-around for epochs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Simulate loading data, e.g., an image and label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np.ones((</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3</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dtype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np.uint8)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255</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'label'</a:t>
            </a:r>
            <a:r>
              <a:rPr lang="en" sz="1200">
                <a:solidFill>
                  <a:srgbClr val="ECEFF1"/>
                </a:solidFill>
                <a:latin typeface="Roboto Mono"/>
                <a:ea typeface="Roboto Mono"/>
                <a:cs typeface="Roboto Mono"/>
                <a:sym typeface="Roboto Mono"/>
              </a:rPr>
              <a:t>: idx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source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MySource()</a:t>
            </a:r>
            <a:endParaRPr sz="1200">
              <a:solidFill>
                <a:srgbClr val="FF9492"/>
              </a:solidFill>
              <a:latin typeface="Roboto Mono"/>
              <a:ea typeface="Roboto Mono"/>
              <a:cs typeface="Roboto Mono"/>
              <a:sym typeface="Roboto Mono"/>
            </a:endParaRPr>
          </a:p>
        </p:txBody>
      </p:sp>
      <p:sp>
        <p:nvSpPr>
          <p:cNvPr id="940" name="Google Shape;940;p94"/>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4" name="Shape 944"/>
        <p:cNvGrpSpPr/>
        <p:nvPr/>
      </p:nvGrpSpPr>
      <p:grpSpPr>
        <a:xfrm>
          <a:off x="0" y="0"/>
          <a:ext cx="0" cy="0"/>
          <a:chOff x="0" y="0"/>
          <a:chExt cx="0" cy="0"/>
        </a:xfrm>
      </p:grpSpPr>
      <p:sp>
        <p:nvSpPr>
          <p:cNvPr id="945" name="Google Shape;945;p95"/>
          <p:cNvSpPr txBox="1"/>
          <p:nvPr/>
        </p:nvSpPr>
        <p:spPr>
          <a:xfrm>
            <a:off x="375525" y="12379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Sampler (IndexSampler for shuffling and epochs)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index_sampler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grain.IndexSampler(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num_records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len(source),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shuffle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num_epochs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Run indefinitely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seed</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42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46" name="Google Shape;946;p9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0" name="Shape 950"/>
        <p:cNvGrpSpPr/>
        <p:nvPr/>
      </p:nvGrpSpPr>
      <p:grpSpPr>
        <a:xfrm>
          <a:off x="0" y="0"/>
          <a:ext cx="0" cy="0"/>
          <a:chOff x="0" y="0"/>
          <a:chExt cx="0" cy="0"/>
        </a:xfrm>
      </p:grpSpPr>
      <p:sp>
        <p:nvSpPr>
          <p:cNvPr id="951" name="Google Shape;951;p96"/>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3. Operations (List of transformations)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Convert image to float, then 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ImageToFloat</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grain</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MapTransform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map(self, x: int) -&gt; dict: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 x[</a:t>
            </a:r>
            <a:r>
              <a:rPr lang="en" sz="1200">
                <a:solidFill>
                  <a:srgbClr val="9CCC65"/>
                </a:solidFill>
                <a:latin typeface="Roboto Mono"/>
                <a:ea typeface="Roboto Mono"/>
                <a:cs typeface="Roboto Mono"/>
                <a:sym typeface="Roboto Mono"/>
              </a:rPr>
              <a:t>'image'</a:t>
            </a:r>
            <a:r>
              <a:rPr lang="en" sz="1200">
                <a:solidFill>
                  <a:srgbClr val="ECEFF1"/>
                </a:solidFill>
                <a:latin typeface="Roboto Mono"/>
                <a:ea typeface="Roboto Mono"/>
                <a:cs typeface="Roboto Mono"/>
                <a:sym typeface="Roboto Mono"/>
              </a:rPr>
              <a:t>].astype(np.float32)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255.0</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 x[</a:t>
            </a:r>
            <a:r>
              <a:rPr lang="en" sz="1200">
                <a:solidFill>
                  <a:srgbClr val="9CCC65"/>
                </a:solidFill>
                <a:latin typeface="Roboto Mono"/>
                <a:ea typeface="Roboto Mono"/>
                <a:cs typeface="Roboto Mono"/>
                <a:sym typeface="Roboto Mono"/>
              </a:rPr>
              <a:t>'label'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transformations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ImageToFloat(),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grain.Batch(</a:t>
            </a:r>
            <a:r>
              <a:rPr lang="en" sz="1200">
                <a:solidFill>
                  <a:srgbClr val="FBC02D"/>
                </a:solidFill>
                <a:latin typeface="Roboto Mono"/>
                <a:ea typeface="Roboto Mono"/>
                <a:cs typeface="Roboto Mono"/>
                <a:sym typeface="Roboto Mono"/>
              </a:rPr>
              <a:t>batch_size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64</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drop_remainder</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True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952" name="Google Shape;952;p9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Setting up </a:t>
            </a:r>
            <a:r>
              <a:rPr lang="en">
                <a:solidFill>
                  <a:schemeClr val="lt2"/>
                </a:solidFill>
                <a:latin typeface="Roboto Mono Medium"/>
                <a:ea typeface="Roboto Mono Medium"/>
                <a:cs typeface="Roboto Mono Medium"/>
                <a:sym typeface="Roboto Mono Medium"/>
              </a:rPr>
              <a:t>grain.DataLoader</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